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8" r:id="rId6"/>
    <p:sldId id="259" r:id="rId7"/>
    <p:sldId id="266" r:id="rId8"/>
    <p:sldId id="267" r:id="rId9"/>
    <p:sldId id="269" r:id="rId10"/>
    <p:sldId id="270" r:id="rId11"/>
    <p:sldId id="263" r:id="rId12"/>
    <p:sldId id="261" r:id="rId13"/>
    <p:sldId id="271" r:id="rId14"/>
    <p:sldId id="272" r:id="rId15"/>
    <p:sldId id="273" r:id="rId16"/>
    <p:sldId id="260" r:id="rId17"/>
    <p:sldId id="262" r:id="rId18"/>
    <p:sldId id="274" r:id="rId19"/>
    <p:sldId id="26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68AB-8B1C-451A-B479-A97002815F43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6E4A-FB3F-4377-8A01-D1EE2CE6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0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68AB-8B1C-451A-B479-A97002815F43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6E4A-FB3F-4377-8A01-D1EE2CE6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1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68AB-8B1C-451A-B479-A97002815F43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6E4A-FB3F-4377-8A01-D1EE2CE6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6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68AB-8B1C-451A-B479-A97002815F43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6E4A-FB3F-4377-8A01-D1EE2CE6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0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68AB-8B1C-451A-B479-A97002815F43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6E4A-FB3F-4377-8A01-D1EE2CE6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9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68AB-8B1C-451A-B479-A97002815F43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6E4A-FB3F-4377-8A01-D1EE2CE6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4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68AB-8B1C-451A-B479-A97002815F43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6E4A-FB3F-4377-8A01-D1EE2CE6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3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68AB-8B1C-451A-B479-A97002815F43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6E4A-FB3F-4377-8A01-D1EE2CE6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68AB-8B1C-451A-B479-A97002815F43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6E4A-FB3F-4377-8A01-D1EE2CE6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0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68AB-8B1C-451A-B479-A97002815F43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6E4A-FB3F-4377-8A01-D1EE2CE6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2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68AB-8B1C-451A-B479-A97002815F43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6E4A-FB3F-4377-8A01-D1EE2CE6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4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068AB-8B1C-451A-B479-A97002815F43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6E4A-FB3F-4377-8A01-D1EE2CE6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4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ru.wikipedia.org/wiki/S2_(%D0%B7%D0%B2%D0%B5%D0%B7%D0%B4%D0%B0)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ГАЛАКТИКИ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расстояния до центра Галактики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r>
              <a:rPr lang="ru-RU" dirty="0" smtClean="0"/>
              <a:t>Какие способы есть?</a:t>
            </a:r>
          </a:p>
          <a:p>
            <a:r>
              <a:rPr lang="ru-RU" dirty="0" smtClean="0"/>
              <a:t>Все очень сложно – мешает пыль</a:t>
            </a:r>
          </a:p>
          <a:p>
            <a:r>
              <a:rPr lang="ru-RU" dirty="0" smtClean="0"/>
              <a:t>Большинство методов – косвенные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6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dirty="0" smtClean="0"/>
              <a:t>Глобулы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0" y="1368846"/>
            <a:ext cx="3775554" cy="508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68846"/>
            <a:ext cx="3617810" cy="508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7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87883"/>
            <a:ext cx="361074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Существует большое число способов измерить расстояние до центра нашей Галактики. Большинство из них косвенные или многошаговые. Оценки расстояния получаются разными - от 5 до 10 </a:t>
            </a:r>
            <a:r>
              <a:rPr lang="ru-RU" dirty="0" err="1" smtClean="0"/>
              <a:t>кпк</a:t>
            </a:r>
            <a:r>
              <a:rPr lang="ru-RU" dirty="0" smtClean="0"/>
              <a:t>, наиболее достоверные лежат в интервале от 7 до 8.5 </a:t>
            </a:r>
            <a:r>
              <a:rPr lang="ru-RU" dirty="0" err="1" smtClean="0"/>
              <a:t>кпк</a:t>
            </a:r>
            <a:r>
              <a:rPr lang="ru-RU" dirty="0" smtClean="0"/>
              <a:t>. Однако, недавно был предложен новый </a:t>
            </a:r>
            <a:r>
              <a:rPr lang="ru-RU" i="1" dirty="0" smtClean="0"/>
              <a:t>прямой</a:t>
            </a:r>
            <a:r>
              <a:rPr lang="ru-RU" dirty="0" smtClean="0"/>
              <a:t> метод определения этой величины. </a:t>
            </a:r>
            <a:endParaRPr lang="ru-RU" dirty="0"/>
          </a:p>
        </p:txBody>
      </p:sp>
      <p:pic>
        <p:nvPicPr>
          <p:cNvPr id="11266" name="Picture 2" descr="http://images.astronet.ru/pubd/2003/06/14/0001190912/03062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3434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\large$$R_0 = 8.0\pm0.4~\mbox{\rm &amp;kcy;&amp;pcy;&amp;kcy;.}$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33256"/>
            <a:ext cx="15525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ile:Star Cluster near Sg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99" y="8263"/>
            <a:ext cx="59626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\ R_0 = 8.33 \pm 0.35 \, \mathrm{kpc}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7272"/>
            <a:ext cx="1714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 центре?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 1996 году были известны более 600 звёзд в области диаметром около парсека (25") вокруг радиоисточника Стрелец А*, а для 220 из них были надёжно определены радиальные скорости. Оценка массы центрального тела составляла 2-3·10</a:t>
            </a:r>
            <a:r>
              <a:rPr lang="ru-RU" baseline="30000" dirty="0" smtClean="0"/>
              <a:t>6</a:t>
            </a:r>
            <a:r>
              <a:rPr lang="ru-RU" dirty="0" smtClean="0"/>
              <a:t> масс Солнца, радиуса — 0.2 св. лет</a:t>
            </a:r>
          </a:p>
          <a:p>
            <a:r>
              <a:rPr lang="ru-RU" dirty="0" smtClean="0"/>
              <a:t>В настоящее время разрешающая способность инфракрасных детекторов достигла 0.0003" (что на расстоянии 8 </a:t>
            </a:r>
            <a:r>
              <a:rPr lang="ru-RU" dirty="0" err="1" smtClean="0"/>
              <a:t>кпс</a:t>
            </a:r>
            <a:r>
              <a:rPr lang="ru-RU" dirty="0" smtClean="0"/>
              <a:t> соответствует 2.5 а. е.). Число звёзд в пределах 1 </a:t>
            </a:r>
            <a:r>
              <a:rPr lang="ru-RU" dirty="0" err="1" smtClean="0"/>
              <a:t>пс</a:t>
            </a:r>
            <a:r>
              <a:rPr lang="ru-RU" dirty="0" smtClean="0"/>
              <a:t> от центра Галактики, для которых измерены параметры движения, превысило 6000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7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5"/>
            <a:ext cx="8784976" cy="33843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Рассчитаны точные орбиты для ближайших к центру Галактики 28 звёзд, наиболее интересной среди которых является звезда </a:t>
            </a:r>
            <a:r>
              <a:rPr lang="ru-RU" sz="2000" dirty="0" smtClean="0">
                <a:hlinkClick r:id="rId2" tooltip="S2 (звезда)"/>
              </a:rPr>
              <a:t>S2</a:t>
            </a:r>
            <a:r>
              <a:rPr lang="ru-RU" sz="2000" dirty="0" smtClean="0"/>
              <a:t>. За время наблюдений (1992—2007), она сделала полный оборот вокруг чёрной дыры, что позволило с большой точностью оценить параметры её орбиты. </a:t>
            </a:r>
          </a:p>
          <a:p>
            <a:r>
              <a:rPr lang="ru-RU" sz="2000" dirty="0" smtClean="0"/>
              <a:t>Период обращения </a:t>
            </a:r>
            <a:r>
              <a:rPr lang="ru-RU" sz="2000" dirty="0" smtClean="0">
                <a:hlinkClick r:id="rId2" tooltip="S2 (звезда)"/>
              </a:rPr>
              <a:t>S2</a:t>
            </a:r>
            <a:r>
              <a:rPr lang="ru-RU" sz="2000" dirty="0" smtClean="0"/>
              <a:t> составляет 15,8 ± 0,11 лет, большая полуось орбиты 0,123" ± 0,001" (1000 а. е.), эксцентриситет 0,880" ± 0,003", максимальное приближение к центральному телу 0,015" или 120 а. е.</a:t>
            </a:r>
          </a:p>
          <a:p>
            <a:r>
              <a:rPr lang="ru-RU" sz="2000" dirty="0" smtClean="0"/>
              <a:t>Точное измерение параметров орбиты </a:t>
            </a:r>
            <a:r>
              <a:rPr lang="ru-RU" sz="2000" dirty="0" smtClean="0">
                <a:hlinkClick r:id="rId2" tooltip="S2 (звезда)"/>
              </a:rPr>
              <a:t>S2</a:t>
            </a:r>
            <a:r>
              <a:rPr lang="ru-RU" sz="2000" dirty="0" smtClean="0"/>
              <a:t>, которая оказалась близкой к </a:t>
            </a:r>
            <a:r>
              <a:rPr lang="ru-RU" sz="2000" dirty="0" err="1" smtClean="0"/>
              <a:t>кеплеровской</a:t>
            </a:r>
            <a:r>
              <a:rPr lang="ru-RU" sz="2000" dirty="0" smtClean="0"/>
              <a:t>, позволило с высокой точностью оценить массу центрального тела. По последним оценкам она равна:</a:t>
            </a:r>
            <a:endParaRPr lang="ru-RU" sz="2000" dirty="0"/>
          </a:p>
        </p:txBody>
      </p:sp>
      <p:pic>
        <p:nvPicPr>
          <p:cNvPr id="14338" name="Picture 2" descr="\ ( 4.31 \pm 0.06\mid _{stat} \pm \, 0.36 \mid _{R_0} ) \times 10^6 M_\odot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8933"/>
            <a:ext cx="5328592" cy="3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mlyanin.info/wp-content/uploads/2013/03/stroenie_Mlechnogo_pu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1" y="0"/>
            <a:ext cx="8645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astronet.ru/pubd/2010/06/21/0001245610/ngc2218_h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377" y="-3950"/>
            <a:ext cx="10299361" cy="68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ДРУГИЕ ГАЛАКТИКИ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галактик</a:t>
            </a:r>
            <a:endParaRPr lang="ru-RU" dirty="0"/>
          </a:p>
        </p:txBody>
      </p:sp>
      <p:pic>
        <p:nvPicPr>
          <p:cNvPr id="16386" name="Picture 2" descr="http://images.astronet.ru/pubd/2010/09/27/0001247260/fig/fig.1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883991" cy="28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390661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Американский астроном Эдвин Хаббл предложил свою классификацию в 1925 году, несколько видоизменив ее через 11 лет. Эта классификация послужила основой для позднейших классификационных схем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4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t-day.ru/blog/wp-content/uploads/2008/04/hubble_galax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2167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4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ntpicture.com/wp-content/uploads/2013/09/wpapers_ru_%D0%9C%D0%BB%D0%B5%D1%87%D0%BD%D1%8B%D0%B9-%D0%BF%D1%83%D1%82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3977" y="0"/>
            <a:ext cx="11592676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76470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МЛЕЧНЫЙ ПУТЬ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ru-RU" dirty="0" smtClean="0"/>
              <a:t>Все!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03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&amp;Mcy;&amp;lcy;&amp;iecy;&amp;chcy;&amp;ncy;&amp;ycy;&amp;jcy; &amp;pcy;&amp;ucy;&amp;tcy;&amp;softcy; &amp;ncy;&amp;acy; &amp;vcy;&amp;ycy;&amp;scy;&amp;ocy;&amp;tcy;&amp;iecy; 5000 &amp;mcy;&amp;iecy;&amp;tcy;&amp;r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171" y="-15428"/>
            <a:ext cx="10448655" cy="69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krugosvet.ru/images/1002091_0558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6" y="404664"/>
            <a:ext cx="8839802" cy="47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astrogalaxy.ru/foto001/gal12_13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867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ile:Milky Way full annotated russ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astrogalaxy.ru/foto001/gal11_13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64073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 Галактики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Галактика содержит две основных подсистемы (два компонента), вложенные одна в другую и гравитационно-связанные друг с другом.</a:t>
            </a:r>
          </a:p>
          <a:p>
            <a:r>
              <a:rPr lang="ru-RU" dirty="0" smtClean="0"/>
              <a:t>Первая называется сферической - </a:t>
            </a:r>
            <a:r>
              <a:rPr lang="ru-RU" b="1" dirty="0" smtClean="0"/>
              <a:t>гало</a:t>
            </a:r>
            <a:r>
              <a:rPr lang="ru-RU" dirty="0" smtClean="0"/>
              <a:t>, ее звезды концентрируются к центру галактики, а плотность вещества, высокая в центре галактики, довольно быстро падает с удалением от него. Центральная, наиболее плотная часть гало в пределах нескольких тысяч световых лет от центра Галактики называется </a:t>
            </a:r>
            <a:r>
              <a:rPr lang="ru-RU" b="1" dirty="0" err="1" smtClean="0"/>
              <a:t>балдж</a:t>
            </a:r>
            <a:r>
              <a:rPr lang="ru-RU" dirty="0" smtClean="0"/>
              <a:t>. (английское слово </a:t>
            </a:r>
            <a:r>
              <a:rPr lang="ru-RU" i="1" dirty="0" err="1" smtClean="0"/>
              <a:t>bulge</a:t>
            </a:r>
            <a:r>
              <a:rPr lang="ru-RU" dirty="0" smtClean="0"/>
              <a:t> переводится как </a:t>
            </a:r>
            <a:r>
              <a:rPr lang="ru-RU" i="1" dirty="0" smtClean="0"/>
              <a:t>вздутие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Вторая подсистема - это массивный </a:t>
            </a:r>
            <a:r>
              <a:rPr lang="ru-RU" b="1" dirty="0" smtClean="0"/>
              <a:t>звездный диск</a:t>
            </a:r>
            <a:r>
              <a:rPr lang="ru-RU" dirty="0" smtClean="0"/>
              <a:t>. Он представляет собой как бы две сложенные краями тарелки. В диске концентрация звезд значительно больше, чем в гало. Звезды внутри диска движутся по круговым траекториям вокруг центра Галактики.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1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Звёзды галактического диска были названы населением I типа, звёзды гало - населением II типа.</a:t>
            </a:r>
            <a:endParaRPr lang="ru-RU" sz="2400" dirty="0"/>
          </a:p>
        </p:txBody>
      </p:sp>
      <p:pic>
        <p:nvPicPr>
          <p:cNvPr id="4" name="Picture 2" descr="http://www.astrogalaxy.ru/foto001/Table1_13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524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lib.rus.ec/i/22/166622/i_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33126"/>
            <a:ext cx="4320480" cy="31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398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ГАЛАКТИКИ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Население Галактики</vt:lpstr>
      <vt:lpstr>Презентация PowerPoint</vt:lpstr>
      <vt:lpstr>Определение расстояния до центра Галактики</vt:lpstr>
      <vt:lpstr>Глобулы</vt:lpstr>
      <vt:lpstr>Презентация PowerPoint</vt:lpstr>
      <vt:lpstr>Презентация PowerPoint</vt:lpstr>
      <vt:lpstr>Что в центре?</vt:lpstr>
      <vt:lpstr>Презентация PowerPoint</vt:lpstr>
      <vt:lpstr>Презентация PowerPoint</vt:lpstr>
      <vt:lpstr>ДРУГИЕ ГАЛАКТИКИ</vt:lpstr>
      <vt:lpstr>Классификация галактик</vt:lpstr>
      <vt:lpstr>Презентация PowerPoint</vt:lpstr>
      <vt:lpstr>Все!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ГАЛАКТИКИ</dc:title>
  <dc:creator>Lenovo</dc:creator>
  <cp:lastModifiedBy>Lenovo</cp:lastModifiedBy>
  <cp:revision>16</cp:revision>
  <dcterms:created xsi:type="dcterms:W3CDTF">2013-12-16T06:07:01Z</dcterms:created>
  <dcterms:modified xsi:type="dcterms:W3CDTF">2014-12-26T07:56:16Z</dcterms:modified>
</cp:coreProperties>
</file>