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56" r:id="rId2"/>
    <p:sldId id="279" r:id="rId3"/>
    <p:sldId id="278" r:id="rId4"/>
    <p:sldId id="280" r:id="rId5"/>
    <p:sldId id="282" r:id="rId6"/>
    <p:sldId id="283" r:id="rId7"/>
    <p:sldId id="303" r:id="rId8"/>
    <p:sldId id="281" r:id="rId9"/>
    <p:sldId id="258" r:id="rId10"/>
    <p:sldId id="257" r:id="rId11"/>
    <p:sldId id="259" r:id="rId12"/>
    <p:sldId id="298" r:id="rId13"/>
    <p:sldId id="260" r:id="rId14"/>
    <p:sldId id="272" r:id="rId15"/>
    <p:sldId id="301" r:id="rId16"/>
    <p:sldId id="262" r:id="rId17"/>
    <p:sldId id="263" r:id="rId18"/>
    <p:sldId id="273" r:id="rId19"/>
    <p:sldId id="297" r:id="rId20"/>
    <p:sldId id="266" r:id="rId21"/>
    <p:sldId id="286" r:id="rId22"/>
    <p:sldId id="285" r:id="rId23"/>
    <p:sldId id="264" r:id="rId24"/>
    <p:sldId id="265" r:id="rId25"/>
    <p:sldId id="290" r:id="rId26"/>
    <p:sldId id="268" r:id="rId27"/>
    <p:sldId id="287" r:id="rId28"/>
    <p:sldId id="267" r:id="rId29"/>
    <p:sldId id="292" r:id="rId30"/>
    <p:sldId id="269" r:id="rId31"/>
    <p:sldId id="294" r:id="rId32"/>
    <p:sldId id="270" r:id="rId33"/>
    <p:sldId id="271" r:id="rId34"/>
    <p:sldId id="296" r:id="rId35"/>
    <p:sldId id="299" r:id="rId36"/>
    <p:sldId id="302"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52" autoAdjust="0"/>
  </p:normalViewPr>
  <p:slideViewPr>
    <p:cSldViewPr>
      <p:cViewPr varScale="1">
        <p:scale>
          <a:sx n="126" d="100"/>
          <a:sy n="126" d="100"/>
        </p:scale>
        <p:origin x="-36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C90F8-6C52-444F-91C7-0D78A484A23F}" type="datetimeFigureOut">
              <a:rPr lang="ru-RU" smtClean="0"/>
              <a:t>03.01.2015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DB7EB-2379-4163-B80C-30D89BAA4D28}" type="slidenum">
              <a:rPr lang="ru-RU" smtClean="0"/>
              <a:t>‹#›</a:t>
            </a:fld>
            <a:endParaRPr lang="ru-RU"/>
          </a:p>
        </p:txBody>
      </p:sp>
    </p:spTree>
    <p:extLst>
      <p:ext uri="{BB962C8B-B14F-4D97-AF65-F5344CB8AC3E}">
        <p14:creationId xmlns:p14="http://schemas.microsoft.com/office/powerpoint/2010/main" val="367705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197932-D756-49ED-946C-A931DA956033}" type="slidenum">
              <a:rPr lang="ru-RU" smtClean="0"/>
              <a:pPr eaLnBrk="1" hangingPunct="1"/>
              <a:t>9</a:t>
            </a:fld>
            <a:endParaRPr lang="ru-RU" smtClean="0"/>
          </a:p>
        </p:txBody>
      </p:sp>
      <p:sp>
        <p:nvSpPr>
          <p:cNvPr id="94211" name="Rectangle 2"/>
          <p:cNvSpPr>
            <a:spLocks noGrp="1" noRot="1" noChangeAspec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9F825F8C-08A6-47A2-BA9A-45C2EC2847D9}" type="datetimeFigureOut">
              <a:rPr lang="ru-RU" smtClean="0"/>
              <a:t>03.01.2015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015A14-FE45-40AC-8728-9F4D1089E0F1}"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F825F8C-08A6-47A2-BA9A-45C2EC2847D9}" type="datetimeFigureOut">
              <a:rPr lang="ru-RU" smtClean="0"/>
              <a:t>03.01.2015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015A14-FE45-40AC-8728-9F4D1089E0F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F825F8C-08A6-47A2-BA9A-45C2EC2847D9}" type="datetimeFigureOut">
              <a:rPr lang="ru-RU" smtClean="0"/>
              <a:t>03.01.2015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015A14-FE45-40AC-8728-9F4D1089E0F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9F825F8C-08A6-47A2-BA9A-45C2EC2847D9}" type="datetimeFigureOut">
              <a:rPr lang="ru-RU" smtClean="0"/>
              <a:t>03.01.2015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015A14-FE45-40AC-8728-9F4D1089E0F1}"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F825F8C-08A6-47A2-BA9A-45C2EC2847D9}" type="datetimeFigureOut">
              <a:rPr lang="ru-RU" smtClean="0"/>
              <a:t>03.01.2015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015A14-FE45-40AC-8728-9F4D1089E0F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9F825F8C-08A6-47A2-BA9A-45C2EC2847D9}" type="datetimeFigureOut">
              <a:rPr lang="ru-RU" smtClean="0"/>
              <a:t>03.01.2015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F015A14-FE45-40AC-8728-9F4D1089E0F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9F825F8C-08A6-47A2-BA9A-45C2EC2847D9}" type="datetimeFigureOut">
              <a:rPr lang="ru-RU" smtClean="0"/>
              <a:t>03.01.2015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F015A14-FE45-40AC-8728-9F4D1089E0F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F825F8C-08A6-47A2-BA9A-45C2EC2847D9}" type="datetimeFigureOut">
              <a:rPr lang="ru-RU" smtClean="0"/>
              <a:t>03.01.2015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F015A14-FE45-40AC-8728-9F4D1089E0F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25F8C-08A6-47A2-BA9A-45C2EC2847D9}" type="datetimeFigureOut">
              <a:rPr lang="ru-RU" smtClean="0"/>
              <a:t>03.01.2015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F015A14-FE45-40AC-8728-9F4D1089E0F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F825F8C-08A6-47A2-BA9A-45C2EC2847D9}" type="datetimeFigureOut">
              <a:rPr lang="ru-RU" smtClean="0"/>
              <a:t>03.01.2015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F015A14-FE45-40AC-8728-9F4D1089E0F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F825F8C-08A6-47A2-BA9A-45C2EC2847D9}" type="datetimeFigureOut">
              <a:rPr lang="ru-RU" smtClean="0"/>
              <a:t>03.01.2015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F015A14-FE45-40AC-8728-9F4D1089E0F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9F825F8C-08A6-47A2-BA9A-45C2EC2847D9}" type="datetimeFigureOut">
              <a:rPr lang="ru-RU" smtClean="0"/>
              <a:t>03.01.2015</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F015A14-FE45-40AC-8728-9F4D1089E0F1}"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r>
              <a:rPr lang="ru-RU" sz="5400" dirty="0" smtClean="0"/>
              <a:t>ИЗМЕРЕНИЕ ВРЕМЕНИ</a:t>
            </a:r>
            <a:endParaRPr lang="ru-RU" sz="5400" dirty="0"/>
          </a:p>
        </p:txBody>
      </p:sp>
    </p:spTree>
    <p:extLst>
      <p:ext uri="{BB962C8B-B14F-4D97-AF65-F5344CB8AC3E}">
        <p14:creationId xmlns:p14="http://schemas.microsoft.com/office/powerpoint/2010/main" val="4264011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692696"/>
            <a:ext cx="7924800" cy="5022304"/>
          </a:xfrm>
        </p:spPr>
        <p:txBody>
          <a:bodyPr>
            <a:normAutofit/>
          </a:bodyPr>
          <a:lstStyle/>
          <a:p>
            <a:r>
              <a:rPr lang="ru-RU" sz="2000" dirty="0" smtClean="0"/>
              <a:t>В экваториальной СК II </a:t>
            </a:r>
            <a:r>
              <a:rPr lang="ru-RU" sz="2000" dirty="0"/>
              <a:t>типа за точку отсчета принята точка весеннего равноденствия </a:t>
            </a:r>
            <a:r>
              <a:rPr lang="ru-RU" sz="2000" dirty="0" smtClean="0"/>
              <a:t>- </a:t>
            </a:r>
            <a:r>
              <a:rPr lang="ru-RU" sz="2000" dirty="0"/>
              <a:t>одна из двух точек пересечения экватора с </a:t>
            </a:r>
            <a:r>
              <a:rPr lang="ru-RU" sz="2000" dirty="0" smtClean="0"/>
              <a:t>эклиптикой, </a:t>
            </a:r>
            <a:r>
              <a:rPr lang="ru-RU" sz="2000" dirty="0"/>
              <a:t>а именно - та точка, которую Солнце проходит весной при переходе из южного небесного полушария в </a:t>
            </a:r>
            <a:r>
              <a:rPr lang="ru-RU" sz="2000" dirty="0" smtClean="0"/>
              <a:t>северное</a:t>
            </a:r>
          </a:p>
          <a:p>
            <a:r>
              <a:rPr lang="ru-RU" sz="2000" dirty="0" smtClean="0"/>
              <a:t>Точка </a:t>
            </a:r>
            <a:r>
              <a:rPr lang="ru-RU" sz="2000" dirty="0"/>
              <a:t>весеннего равноденствия зафиксирована на небесной сфере и участвует в суточном вращении небесной </a:t>
            </a:r>
            <a:r>
              <a:rPr lang="ru-RU" sz="2000" dirty="0" smtClean="0"/>
              <a:t>сферы</a:t>
            </a:r>
          </a:p>
          <a:p>
            <a:r>
              <a:rPr lang="ru-RU" sz="2000" dirty="0" smtClean="0"/>
              <a:t>Ее </a:t>
            </a:r>
            <a:r>
              <a:rPr lang="ru-RU" sz="2000" dirty="0"/>
              <a:t>часовой угол меняется пропорционально </a:t>
            </a:r>
            <a:r>
              <a:rPr lang="ru-RU" sz="2000" dirty="0" smtClean="0"/>
              <a:t>времени</a:t>
            </a:r>
          </a:p>
          <a:p>
            <a:r>
              <a:rPr lang="ru-RU" sz="2000" dirty="0"/>
              <a:t>Угловое расстояние от точки весеннего равноденствия до круга склонений </a:t>
            </a:r>
            <a:r>
              <a:rPr lang="ru-RU" sz="2000" dirty="0" smtClean="0"/>
              <a:t>светила (т.е. прямое восхождение) отсчитывается </a:t>
            </a:r>
            <a:r>
              <a:rPr lang="ru-RU" sz="2000" dirty="0"/>
              <a:t>против направления вращения небесной сферы </a:t>
            </a:r>
            <a:endParaRPr lang="ru-RU" sz="2000" dirty="0" smtClean="0"/>
          </a:p>
          <a:p>
            <a:r>
              <a:rPr lang="ru-RU" sz="2000" dirty="0"/>
              <a:t>При таком выборе направления отсчета прямое восхождение </a:t>
            </a:r>
            <a:r>
              <a:rPr lang="ru-RU" sz="2000" dirty="0" smtClean="0"/>
              <a:t>кульминирующей точки  экватора растет пропорционально </a:t>
            </a:r>
            <a:r>
              <a:rPr lang="ru-RU" sz="2000" dirty="0"/>
              <a:t>времени</a:t>
            </a:r>
          </a:p>
        </p:txBody>
      </p:sp>
    </p:spTree>
    <p:extLst>
      <p:ext uri="{BB962C8B-B14F-4D97-AF65-F5344CB8AC3E}">
        <p14:creationId xmlns:p14="http://schemas.microsoft.com/office/powerpoint/2010/main" val="415782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06090"/>
          </a:xfrm>
        </p:spPr>
        <p:txBody>
          <a:bodyPr/>
          <a:lstStyle/>
          <a:p>
            <a:pPr algn="ctr"/>
            <a:r>
              <a:rPr lang="ru-RU" dirty="0" smtClean="0"/>
              <a:t>Звездное время</a:t>
            </a:r>
            <a:endParaRPr lang="ru-RU" dirty="0"/>
          </a:p>
        </p:txBody>
      </p:sp>
      <p:sp>
        <p:nvSpPr>
          <p:cNvPr id="3" name="Объект 2"/>
          <p:cNvSpPr>
            <a:spLocks noGrp="1"/>
          </p:cNvSpPr>
          <p:nvPr>
            <p:ph sz="quarter" idx="13"/>
          </p:nvPr>
        </p:nvSpPr>
        <p:spPr>
          <a:xfrm>
            <a:off x="609600" y="1196752"/>
            <a:ext cx="8210872" cy="2332856"/>
          </a:xfrm>
        </p:spPr>
        <p:txBody>
          <a:bodyPr>
            <a:noAutofit/>
          </a:bodyPr>
          <a:lstStyle/>
          <a:p>
            <a:r>
              <a:rPr lang="ru-RU" sz="2400" dirty="0" smtClean="0"/>
              <a:t>Время, прошедшее после верхней кульминации точки </a:t>
            </a:r>
            <a:r>
              <a:rPr lang="ru-RU" sz="2400" dirty="0"/>
              <a:t>весеннего равноденствия </a:t>
            </a:r>
            <a:r>
              <a:rPr lang="ru-RU" sz="2400" dirty="0" smtClean="0"/>
              <a:t>называется</a:t>
            </a:r>
            <a:r>
              <a:rPr lang="ru-RU" sz="2400" dirty="0"/>
              <a:t> </a:t>
            </a:r>
            <a:r>
              <a:rPr lang="ru-RU" sz="2400" b="1" i="1" dirty="0"/>
              <a:t>звездным временем</a:t>
            </a:r>
            <a:r>
              <a:rPr lang="ru-RU" sz="2400" dirty="0"/>
              <a:t> </a:t>
            </a:r>
            <a:r>
              <a:rPr lang="ru-RU" sz="2400" dirty="0" smtClean="0"/>
              <a:t>(s)</a:t>
            </a:r>
          </a:p>
          <a:p>
            <a:r>
              <a:rPr lang="ru-RU" sz="2400" dirty="0" smtClean="0"/>
              <a:t>Промежуток </a:t>
            </a:r>
            <a:r>
              <a:rPr lang="ru-RU" sz="2400" dirty="0"/>
              <a:t>времени между двумя последовательными одноименными кульминациями точки весеннего равноденствия - </a:t>
            </a:r>
            <a:r>
              <a:rPr lang="ru-RU" sz="2400" b="1" dirty="0"/>
              <a:t>звездными </a:t>
            </a:r>
            <a:r>
              <a:rPr lang="ru-RU" sz="2400" b="1" dirty="0" smtClean="0"/>
              <a:t>сутками</a:t>
            </a:r>
            <a:r>
              <a:rPr lang="ru-RU" sz="2400" dirty="0" smtClean="0"/>
              <a:t>.</a:t>
            </a:r>
          </a:p>
          <a:p>
            <a:r>
              <a:rPr lang="ru-RU" sz="2400" dirty="0" smtClean="0"/>
              <a:t>За </a:t>
            </a:r>
            <a:r>
              <a:rPr lang="ru-RU" sz="2400" dirty="0"/>
              <a:t>начало звездных суток принят момент верхней кульминации точки весеннего равноденствия. </a:t>
            </a:r>
            <a:r>
              <a:rPr lang="ru-RU" sz="2400" dirty="0" smtClean="0"/>
              <a:t>Звездное </a:t>
            </a:r>
            <a:r>
              <a:rPr lang="ru-RU" sz="2400" dirty="0"/>
              <a:t>время, часовой угол и прямое восхождение связаны простым соотношением</a:t>
            </a:r>
          </a:p>
        </p:txBody>
      </p:sp>
      <p:sp>
        <p:nvSpPr>
          <p:cNvPr id="4" name="TextBox 3"/>
          <p:cNvSpPr txBox="1"/>
          <p:nvPr/>
        </p:nvSpPr>
        <p:spPr>
          <a:xfrm>
            <a:off x="3934080" y="5213825"/>
            <a:ext cx="2160240" cy="769441"/>
          </a:xfrm>
          <a:prstGeom prst="rect">
            <a:avLst/>
          </a:prstGeom>
          <a:noFill/>
        </p:spPr>
        <p:txBody>
          <a:bodyPr wrap="square" rtlCol="0">
            <a:spAutoFit/>
          </a:bodyPr>
          <a:lstStyle/>
          <a:p>
            <a:r>
              <a:rPr lang="en-US" sz="4400" dirty="0" smtClean="0"/>
              <a:t>s=</a:t>
            </a:r>
            <a:r>
              <a:rPr lang="en-US" sz="4400" dirty="0" err="1" smtClean="0"/>
              <a:t>t+</a:t>
            </a:r>
            <a:r>
              <a:rPr lang="en-US" sz="4400" dirty="0" err="1" smtClean="0">
                <a:latin typeface="Symbol" pitchFamily="18" charset="2"/>
              </a:rPr>
              <a:t>a</a:t>
            </a:r>
            <a:endParaRPr lang="ru-RU" sz="4400" dirty="0"/>
          </a:p>
        </p:txBody>
      </p:sp>
    </p:spTree>
    <p:extLst>
      <p:ext uri="{BB962C8B-B14F-4D97-AF65-F5344CB8AC3E}">
        <p14:creationId xmlns:p14="http://schemas.microsoft.com/office/powerpoint/2010/main" val="34446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624"/>
            <a:ext cx="7924800" cy="1143000"/>
          </a:xfrm>
        </p:spPr>
        <p:txBody>
          <a:bodyPr/>
          <a:lstStyle/>
          <a:p>
            <a:r>
              <a:rPr lang="ru-RU" sz="4000" dirty="0" smtClean="0"/>
              <a:t>Задача №5.24</a:t>
            </a:r>
            <a:endParaRPr lang="ru-RU" sz="4000" dirty="0"/>
          </a:p>
        </p:txBody>
      </p:sp>
      <p:sp>
        <p:nvSpPr>
          <p:cNvPr id="3" name="Объект 2"/>
          <p:cNvSpPr>
            <a:spLocks noGrp="1"/>
          </p:cNvSpPr>
          <p:nvPr>
            <p:ph sz="quarter" idx="13"/>
          </p:nvPr>
        </p:nvSpPr>
        <p:spPr/>
        <p:txBody>
          <a:bodyPr>
            <a:normAutofit/>
          </a:bodyPr>
          <a:lstStyle/>
          <a:p>
            <a:r>
              <a:rPr lang="ru-RU" sz="2400" dirty="0" smtClean="0"/>
              <a:t>Точка </a:t>
            </a:r>
            <a:r>
              <a:rPr lang="en-US" sz="2400" dirty="0" smtClean="0"/>
              <a:t>g </a:t>
            </a:r>
            <a:r>
              <a:rPr lang="ru-RU" sz="2400" dirty="0" smtClean="0"/>
              <a:t>взошла час назад (по звездному времени). Каково сейчас звездное время?</a:t>
            </a:r>
            <a:endParaRPr lang="ru-RU" sz="2400" dirty="0"/>
          </a:p>
        </p:txBody>
      </p:sp>
    </p:spTree>
    <p:extLst>
      <p:ext uri="{BB962C8B-B14F-4D97-AF65-F5344CB8AC3E}">
        <p14:creationId xmlns:p14="http://schemas.microsoft.com/office/powerpoint/2010/main" val="3871456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634082"/>
          </a:xfrm>
        </p:spPr>
        <p:txBody>
          <a:bodyPr/>
          <a:lstStyle/>
          <a:p>
            <a:pPr algn="ctr"/>
            <a:r>
              <a:rPr lang="ru-RU" dirty="0" smtClean="0"/>
              <a:t>Солнечное время</a:t>
            </a:r>
            <a:endParaRPr lang="ru-RU" dirty="0"/>
          </a:p>
        </p:txBody>
      </p:sp>
      <p:sp>
        <p:nvSpPr>
          <p:cNvPr id="3" name="Объект 2"/>
          <p:cNvSpPr>
            <a:spLocks noGrp="1"/>
          </p:cNvSpPr>
          <p:nvPr>
            <p:ph sz="quarter" idx="13"/>
          </p:nvPr>
        </p:nvSpPr>
        <p:spPr>
          <a:xfrm>
            <a:off x="609600" y="1124744"/>
            <a:ext cx="8282880" cy="5184576"/>
          </a:xfrm>
        </p:spPr>
        <p:txBody>
          <a:bodyPr>
            <a:normAutofit/>
          </a:bodyPr>
          <a:lstStyle/>
          <a:p>
            <a:r>
              <a:rPr lang="ru-RU" dirty="0"/>
              <a:t>Момент верхней кульминации центра видимого диска Солнца называется истинным </a:t>
            </a:r>
            <a:r>
              <a:rPr lang="ru-RU" dirty="0" smtClean="0"/>
              <a:t>полднем</a:t>
            </a:r>
          </a:p>
          <a:p>
            <a:r>
              <a:rPr lang="ru-RU" dirty="0"/>
              <a:t>Промежуток времени между двумя последовательными истинными полуднями называется истинными солнечными </a:t>
            </a:r>
            <a:r>
              <a:rPr lang="ru-RU" dirty="0" smtClean="0"/>
              <a:t>сутками</a:t>
            </a:r>
          </a:p>
          <a:p>
            <a:r>
              <a:rPr lang="ru-RU" dirty="0"/>
              <a:t>Если принять начало истинных солнечных суток истинный полдень, то часовой угол Солнца можно определить как </a:t>
            </a:r>
            <a:r>
              <a:rPr lang="ru-RU" b="1" i="1" dirty="0"/>
              <a:t>истинное солнечное </a:t>
            </a:r>
            <a:r>
              <a:rPr lang="ru-RU" b="1" i="1" dirty="0" smtClean="0"/>
              <a:t>время</a:t>
            </a:r>
          </a:p>
          <a:p>
            <a:r>
              <a:rPr lang="ru-RU" dirty="0"/>
              <a:t>звездные сутки примерно на 4 минуты короче солнечных, и поэтому каждые сутки солнечное время отстает от звездного на 4 минуты, а любое светило с постоянным прямым восхождением каждые сутки кульминирует примерно на 4 минуты раньше, чем в </a:t>
            </a:r>
            <a:r>
              <a:rPr lang="ru-RU" dirty="0" smtClean="0"/>
              <a:t>предыдущие</a:t>
            </a:r>
          </a:p>
          <a:p>
            <a:endParaRPr lang="ru-RU" dirty="0"/>
          </a:p>
        </p:txBody>
      </p:sp>
    </p:spTree>
    <p:extLst>
      <p:ext uri="{BB962C8B-B14F-4D97-AF65-F5344CB8AC3E}">
        <p14:creationId xmlns:p14="http://schemas.microsoft.com/office/powerpoint/2010/main" val="3092918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556792"/>
            <a:ext cx="7848872" cy="2062103"/>
          </a:xfrm>
          <a:prstGeom prst="rect">
            <a:avLst/>
          </a:prstGeom>
          <a:noFill/>
        </p:spPr>
        <p:txBody>
          <a:bodyPr wrap="square" rtlCol="0">
            <a:spAutoFit/>
          </a:bodyPr>
          <a:lstStyle/>
          <a:p>
            <a:r>
              <a:rPr lang="ru-RU" sz="3200" b="1" dirty="0" smtClean="0"/>
              <a:t>ВОПРОС</a:t>
            </a:r>
          </a:p>
          <a:p>
            <a:r>
              <a:rPr lang="ru-RU" sz="2400" dirty="0" smtClean="0"/>
              <a:t>Каково было бы соотношение солнечного и звездного времени, если бы Земля вращалась вокруг Солнца в направлении, противоположном действительному направлению обращения Земли?</a:t>
            </a:r>
            <a:endParaRPr lang="ru-RU" sz="2400" dirty="0"/>
          </a:p>
        </p:txBody>
      </p:sp>
    </p:spTree>
    <p:extLst>
      <p:ext uri="{BB962C8B-B14F-4D97-AF65-F5344CB8AC3E}">
        <p14:creationId xmlns:p14="http://schemas.microsoft.com/office/powerpoint/2010/main" val="884335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624"/>
            <a:ext cx="7924800" cy="1143000"/>
          </a:xfrm>
        </p:spPr>
        <p:txBody>
          <a:bodyPr/>
          <a:lstStyle/>
          <a:p>
            <a:r>
              <a:rPr lang="ru-RU" sz="4000" dirty="0" smtClean="0"/>
              <a:t>Задача №05.9.1</a:t>
            </a:r>
            <a:endParaRPr lang="ru-RU" sz="4000" dirty="0"/>
          </a:p>
        </p:txBody>
      </p:sp>
      <p:sp>
        <p:nvSpPr>
          <p:cNvPr id="3" name="Объект 2"/>
          <p:cNvSpPr>
            <a:spLocks noGrp="1"/>
          </p:cNvSpPr>
          <p:nvPr>
            <p:ph sz="quarter" idx="13"/>
          </p:nvPr>
        </p:nvSpPr>
        <p:spPr/>
        <p:txBody>
          <a:bodyPr>
            <a:normAutofit/>
          </a:bodyPr>
          <a:lstStyle/>
          <a:p>
            <a:r>
              <a:rPr lang="ru-RU" sz="2400" dirty="0" smtClean="0"/>
              <a:t>Находясь с средней полосе России, два путешественника одновременно наблюдали истинный солнечный полдень. На следующий день каждый из них переместился ровно на 200 км на запад. Первый из них наблюдал полдень несколько раньше второго. Кто из них видел в полдень Солнце на большей высоте? </a:t>
            </a:r>
            <a:r>
              <a:rPr lang="ru-RU" sz="2400" smtClean="0"/>
              <a:t>Ответ объяснить.</a:t>
            </a:r>
            <a:endParaRPr lang="ru-RU" sz="2400" dirty="0"/>
          </a:p>
        </p:txBody>
      </p:sp>
    </p:spTree>
    <p:extLst>
      <p:ext uri="{BB962C8B-B14F-4D97-AF65-F5344CB8AC3E}">
        <p14:creationId xmlns:p14="http://schemas.microsoft.com/office/powerpoint/2010/main" val="995927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tro.uni-altai.ru/picture/full/1066282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916832"/>
            <a:ext cx="4353338" cy="298929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09600" y="274638"/>
            <a:ext cx="7924800" cy="634082"/>
          </a:xfrm>
        </p:spPr>
        <p:txBody>
          <a:bodyPr/>
          <a:lstStyle/>
          <a:p>
            <a:pPr algn="ctr"/>
            <a:r>
              <a:rPr lang="ru-RU" dirty="0" smtClean="0"/>
              <a:t>Солнечное время</a:t>
            </a:r>
            <a:endParaRPr lang="ru-RU" dirty="0"/>
          </a:p>
        </p:txBody>
      </p:sp>
      <p:sp>
        <p:nvSpPr>
          <p:cNvPr id="3" name="Объект 2"/>
          <p:cNvSpPr>
            <a:spLocks noGrp="1"/>
          </p:cNvSpPr>
          <p:nvPr>
            <p:ph sz="quarter" idx="13"/>
          </p:nvPr>
        </p:nvSpPr>
        <p:spPr>
          <a:xfrm>
            <a:off x="609600" y="1124744"/>
            <a:ext cx="8282880" cy="5184576"/>
          </a:xfrm>
        </p:spPr>
        <p:txBody>
          <a:bodyPr>
            <a:normAutofit/>
          </a:bodyPr>
          <a:lstStyle/>
          <a:p>
            <a:r>
              <a:rPr lang="ru-RU" dirty="0"/>
              <a:t>Солнце движется по эклиптике неравномерно (поскольку земная орбита - эллипс), и к тому же сама эклиптика наклонена к небесному экватору (от которого отсчитываются часовые углы). Поэтому в течении года истинные солнечные сутки </a:t>
            </a:r>
            <a:r>
              <a:rPr lang="ru-RU" dirty="0" smtClean="0"/>
              <a:t>имеют </a:t>
            </a:r>
            <a:r>
              <a:rPr lang="ru-RU" dirty="0"/>
              <a:t>разную продолжительность. </a:t>
            </a:r>
            <a:endParaRPr lang="ru-RU" b="1" i="1" dirty="0"/>
          </a:p>
          <a:p>
            <a:r>
              <a:rPr lang="ru-RU" dirty="0"/>
              <a:t>Однако поскольку земная орбита - эллипс, то вблизи перигелия (в начале января) скорость Земли максимальна и за истинные солнечные сутки она смещается на 61'.1 по отношению к направлению на Солнце, вблизи афелия (в начале июля) - всего на 57'.2. Поэтому истинные солнечные сутки зимой длиннее, а летом - короче. Неравномерность истинных солнечных суток </a:t>
            </a:r>
            <a:r>
              <a:rPr lang="ru-RU" dirty="0" smtClean="0"/>
              <a:t>вследствие </a:t>
            </a:r>
            <a:r>
              <a:rPr lang="ru-RU" dirty="0" err="1"/>
              <a:t>эллипсичности</a:t>
            </a:r>
            <a:r>
              <a:rPr lang="ru-RU" dirty="0"/>
              <a:t> земной орбиты можно представить синусоидой с амплитудой 7.6 минут и начальной фазой в перигелии 4 </a:t>
            </a:r>
            <a:r>
              <a:rPr lang="ru-RU" dirty="0" smtClean="0"/>
              <a:t>января</a:t>
            </a:r>
          </a:p>
          <a:p>
            <a:r>
              <a:rPr lang="ru-RU" dirty="0"/>
              <a:t>Кроме того, </a:t>
            </a:r>
            <a:r>
              <a:rPr lang="ru-RU" dirty="0" smtClean="0"/>
              <a:t>вследствие </a:t>
            </a:r>
            <a:r>
              <a:rPr lang="ru-RU" dirty="0"/>
              <a:t>наклона эклиптики к экватору равные участки эклиптики, по которым движется Солнца по небесной сфере, в проекции на экватор дают неравные отрезки, что также вносит вклад в неравномерность истинного солнечного времени. Эту неравномерность можно представить синусоидой с амплитудой 9.8 минут, периодом полгода и начальной фазой в день весеннего равноденствия</a:t>
            </a:r>
          </a:p>
        </p:txBody>
      </p:sp>
    </p:spTree>
    <p:extLst>
      <p:ext uri="{BB962C8B-B14F-4D97-AF65-F5344CB8AC3E}">
        <p14:creationId xmlns:p14="http://schemas.microsoft.com/office/powerpoint/2010/main" val="283108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1052736"/>
            <a:ext cx="7924800" cy="4662264"/>
          </a:xfrm>
        </p:spPr>
        <p:txBody>
          <a:bodyPr>
            <a:normAutofit/>
          </a:bodyPr>
          <a:lstStyle/>
          <a:p>
            <a:r>
              <a:rPr lang="ru-RU" dirty="0"/>
              <a:t>С целью получения равномерного солнечного времени было введено понятие "среднего солнца" - некоторой фиктивной точки, равномерно движущейся по небесному экватору в том же направлении, что и реальное Солнце, с периодом 1 год (~365.2422 суток</a:t>
            </a:r>
            <a:r>
              <a:rPr lang="ru-RU" dirty="0" smtClean="0"/>
              <a:t>)</a:t>
            </a:r>
          </a:p>
          <a:p>
            <a:r>
              <a:rPr lang="ru-RU" dirty="0"/>
              <a:t>часовой угол этого "среднего солнца" определяет </a:t>
            </a:r>
            <a:r>
              <a:rPr lang="ru-RU" b="1" i="1" dirty="0"/>
              <a:t>среднее солнечное </a:t>
            </a:r>
            <a:r>
              <a:rPr lang="ru-RU" b="1" i="1" dirty="0" smtClean="0"/>
              <a:t>время</a:t>
            </a:r>
          </a:p>
          <a:p>
            <a:r>
              <a:rPr lang="ru-RU" dirty="0"/>
              <a:t>промежуток времени между двумя последовательными верхними кульминациями "среднего солнца" </a:t>
            </a:r>
            <a:r>
              <a:rPr lang="ru-RU" dirty="0" smtClean="0"/>
              <a:t>называется </a:t>
            </a:r>
            <a:r>
              <a:rPr lang="ru-RU" dirty="0"/>
              <a:t>средними солнечными </a:t>
            </a:r>
            <a:r>
              <a:rPr lang="ru-RU" dirty="0" smtClean="0"/>
              <a:t>сутками</a:t>
            </a:r>
          </a:p>
          <a:p>
            <a:r>
              <a:rPr lang="ru-RU" dirty="0"/>
              <a:t>момент верхней кульминации "среднего солнца" (средний полдень) </a:t>
            </a:r>
            <a:r>
              <a:rPr lang="ru-RU" dirty="0" smtClean="0"/>
              <a:t>с </a:t>
            </a:r>
            <a:r>
              <a:rPr lang="ru-RU" dirty="0"/>
              <a:t>1 января 1925 года по международному соглашению считается равным 12 </a:t>
            </a:r>
            <a:r>
              <a:rPr lang="ru-RU" dirty="0" smtClean="0"/>
              <a:t>часам</a:t>
            </a:r>
          </a:p>
          <a:p>
            <a:r>
              <a:rPr lang="ru-RU" dirty="0"/>
              <a:t>Средние солнечные сутки сохраняют постоянную </a:t>
            </a:r>
            <a:r>
              <a:rPr lang="ru-RU" dirty="0" smtClean="0"/>
              <a:t>продолжительность</a:t>
            </a:r>
          </a:p>
          <a:p>
            <a:r>
              <a:rPr lang="ru-RU" dirty="0"/>
              <a:t>прямое восхождение среднего солнца возрастает в </a:t>
            </a:r>
            <a:r>
              <a:rPr lang="ru-RU" dirty="0" smtClean="0"/>
              <a:t>сутки на …</a:t>
            </a:r>
          </a:p>
          <a:p>
            <a:r>
              <a:rPr lang="ru-RU" dirty="0" smtClean="0"/>
              <a:t>на </a:t>
            </a:r>
            <a:r>
              <a:rPr lang="ru-RU" dirty="0"/>
              <a:t>360</a:t>
            </a:r>
            <a:r>
              <a:rPr lang="ru-RU" baseline="30000" dirty="0"/>
              <a:t>o</a:t>
            </a:r>
            <a:r>
              <a:rPr lang="ru-RU" dirty="0"/>
              <a:t>/365.2422 = 0</a:t>
            </a:r>
            <a:r>
              <a:rPr lang="ru-RU" baseline="30000" dirty="0"/>
              <a:t>o</a:t>
            </a:r>
            <a:r>
              <a:rPr lang="ru-RU" dirty="0"/>
              <a:t>.98564 ~ 3</a:t>
            </a:r>
            <a:r>
              <a:rPr lang="ru-RU" baseline="30000" dirty="0"/>
              <a:t>м</a:t>
            </a:r>
            <a:r>
              <a:rPr lang="ru-RU" dirty="0"/>
              <a:t> </a:t>
            </a:r>
            <a:r>
              <a:rPr lang="ru-RU" dirty="0" smtClean="0"/>
              <a:t>56</a:t>
            </a:r>
            <a:r>
              <a:rPr lang="ru-RU" baseline="30000" dirty="0" smtClean="0"/>
              <a:t>с</a:t>
            </a:r>
            <a:r>
              <a:rPr lang="ru-RU" dirty="0" smtClean="0"/>
              <a:t>.55</a:t>
            </a:r>
          </a:p>
          <a:p>
            <a:r>
              <a:rPr lang="ru-RU" dirty="0"/>
              <a:t>Если обозначить часовой угол среднего солнца через </a:t>
            </a:r>
            <a:r>
              <a:rPr lang="ru-RU" dirty="0" err="1"/>
              <a:t>t</a:t>
            </a:r>
            <a:r>
              <a:rPr lang="ru-RU" baseline="-25000" dirty="0" err="1"/>
              <a:t>m</a:t>
            </a:r>
            <a:r>
              <a:rPr lang="ru-RU" dirty="0"/>
              <a:t>, то среднее солнечное время можно определить как </a:t>
            </a:r>
            <a:r>
              <a:rPr lang="ru-RU" dirty="0" err="1"/>
              <a:t>T</a:t>
            </a:r>
            <a:r>
              <a:rPr lang="ru-RU" baseline="-25000" dirty="0" err="1"/>
              <a:t>m</a:t>
            </a:r>
            <a:r>
              <a:rPr lang="ru-RU" dirty="0"/>
              <a:t> = </a:t>
            </a:r>
            <a:r>
              <a:rPr lang="ru-RU" dirty="0" err="1"/>
              <a:t>t</a:t>
            </a:r>
            <a:r>
              <a:rPr lang="ru-RU" baseline="-25000" dirty="0" err="1"/>
              <a:t>m</a:t>
            </a:r>
            <a:r>
              <a:rPr lang="ru-RU" dirty="0"/>
              <a:t> + 12ч</a:t>
            </a:r>
          </a:p>
        </p:txBody>
      </p:sp>
      <p:sp>
        <p:nvSpPr>
          <p:cNvPr id="4" name="Заголовок 1"/>
          <p:cNvSpPr>
            <a:spLocks noGrp="1"/>
          </p:cNvSpPr>
          <p:nvPr>
            <p:ph type="title"/>
          </p:nvPr>
        </p:nvSpPr>
        <p:spPr>
          <a:xfrm>
            <a:off x="611560" y="188640"/>
            <a:ext cx="7924800" cy="634082"/>
          </a:xfrm>
        </p:spPr>
        <p:txBody>
          <a:bodyPr/>
          <a:lstStyle/>
          <a:p>
            <a:pPr algn="ctr"/>
            <a:r>
              <a:rPr lang="ru-RU" dirty="0" smtClean="0"/>
              <a:t>Солнечное время</a:t>
            </a:r>
            <a:endParaRPr lang="ru-RU" dirty="0"/>
          </a:p>
        </p:txBody>
      </p:sp>
    </p:spTree>
    <p:extLst>
      <p:ext uri="{BB962C8B-B14F-4D97-AF65-F5344CB8AC3E}">
        <p14:creationId xmlns:p14="http://schemas.microsoft.com/office/powerpoint/2010/main" val="96743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a:t>
            </a:r>
            <a:endParaRPr lang="ru-RU" dirty="0"/>
          </a:p>
        </p:txBody>
      </p:sp>
      <p:sp>
        <p:nvSpPr>
          <p:cNvPr id="3" name="Объект 2"/>
          <p:cNvSpPr>
            <a:spLocks noGrp="1"/>
          </p:cNvSpPr>
          <p:nvPr>
            <p:ph sz="quarter" idx="13"/>
          </p:nvPr>
        </p:nvSpPr>
        <p:spPr/>
        <p:txBody>
          <a:bodyPr>
            <a:normAutofit/>
          </a:bodyPr>
          <a:lstStyle/>
          <a:p>
            <a:r>
              <a:rPr lang="ru-RU" sz="2400" dirty="0" smtClean="0"/>
              <a:t>Разность долгот двух мест равна разности каких времени – звездных или солнечных?</a:t>
            </a:r>
            <a:endParaRPr lang="ru-RU" sz="2400" dirty="0"/>
          </a:p>
        </p:txBody>
      </p:sp>
    </p:spTree>
    <p:extLst>
      <p:ext uri="{BB962C8B-B14F-4D97-AF65-F5344CB8AC3E}">
        <p14:creationId xmlns:p14="http://schemas.microsoft.com/office/powerpoint/2010/main" val="2271399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Задача №5.9</a:t>
            </a:r>
            <a:endParaRPr lang="ru-RU" dirty="0"/>
          </a:p>
        </p:txBody>
      </p:sp>
      <p:sp>
        <p:nvSpPr>
          <p:cNvPr id="3" name="Объект 2"/>
          <p:cNvSpPr>
            <a:spLocks noGrp="1"/>
          </p:cNvSpPr>
          <p:nvPr>
            <p:ph sz="quarter" idx="13"/>
          </p:nvPr>
        </p:nvSpPr>
        <p:spPr>
          <a:xfrm>
            <a:off x="609600" y="1844824"/>
            <a:ext cx="8138864" cy="3870176"/>
          </a:xfrm>
        </p:spPr>
        <p:txBody>
          <a:bodyPr>
            <a:normAutofit/>
          </a:bodyPr>
          <a:lstStyle/>
          <a:p>
            <a:r>
              <a:rPr lang="ru-RU" sz="2400" dirty="0" smtClean="0"/>
              <a:t>Вега (</a:t>
            </a:r>
            <a:r>
              <a:rPr lang="en-US" sz="2400" dirty="0" smtClean="0"/>
              <a:t>a=18h38m, d=+38°</a:t>
            </a:r>
            <a:r>
              <a:rPr lang="ru-RU" sz="2400" dirty="0" smtClean="0"/>
              <a:t>) наблюдалась в зените в 20</a:t>
            </a:r>
            <a:r>
              <a:rPr lang="en-US" sz="2400" dirty="0" smtClean="0"/>
              <a:t>h00m00s. </a:t>
            </a:r>
            <a:r>
              <a:rPr lang="ru-RU" sz="2400" dirty="0" smtClean="0"/>
              <a:t>В какое время произойдет ее верхняя кульминация через 8 дней?</a:t>
            </a:r>
            <a:endParaRPr lang="ru-RU" sz="2400" dirty="0"/>
          </a:p>
        </p:txBody>
      </p:sp>
    </p:spTree>
    <p:extLst>
      <p:ext uri="{BB962C8B-B14F-4D97-AF65-F5344CB8AC3E}">
        <p14:creationId xmlns:p14="http://schemas.microsoft.com/office/powerpoint/2010/main" val="63857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4800" cy="648072"/>
          </a:xfrm>
        </p:spPr>
        <p:txBody>
          <a:bodyPr/>
          <a:lstStyle/>
          <a:p>
            <a:pPr algn="ctr"/>
            <a:r>
              <a:rPr lang="ru-RU" dirty="0" smtClean="0"/>
              <a:t>Приборы для измерения времени</a:t>
            </a:r>
            <a:endParaRPr lang="ru-RU" dirty="0"/>
          </a:p>
        </p:txBody>
      </p:sp>
      <p:pic>
        <p:nvPicPr>
          <p:cNvPr id="3074" name="Picture 2" descr="File:Skaf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9"/>
            <a:ext cx="3168352" cy="24193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SolarClockSolov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743" y="980728"/>
            <a:ext cx="4076206" cy="35283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le:EquatorealSundialFig.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348879"/>
            <a:ext cx="3816424" cy="381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9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 calcmode="lin" valueType="num">
                                      <p:cBhvr additive="base">
                                        <p:cTn id="19" dur="500" fill="hold"/>
                                        <p:tgtEl>
                                          <p:spTgt spid="3078"/>
                                        </p:tgtEl>
                                        <p:attrNameLst>
                                          <p:attrName>ppt_x</p:attrName>
                                        </p:attrNameLst>
                                      </p:cBhvr>
                                      <p:tavLst>
                                        <p:tav tm="0">
                                          <p:val>
                                            <p:strVal val="#ppt_x"/>
                                          </p:val>
                                        </p:tav>
                                        <p:tav tm="100000">
                                          <p:val>
                                            <p:strVal val="#ppt_x"/>
                                          </p:val>
                                        </p:tav>
                                      </p:tavLst>
                                    </p:anim>
                                    <p:anim calcmode="lin" valueType="num">
                                      <p:cBhvr additive="base">
                                        <p:cTn id="20"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634082"/>
          </a:xfrm>
        </p:spPr>
        <p:txBody>
          <a:bodyPr/>
          <a:lstStyle/>
          <a:p>
            <a:pPr algn="ctr"/>
            <a:r>
              <a:rPr lang="ru-RU" dirty="0" smtClean="0"/>
              <a:t>Солнечное время</a:t>
            </a:r>
            <a:endParaRPr lang="ru-RU" dirty="0"/>
          </a:p>
        </p:txBody>
      </p:sp>
      <p:sp>
        <p:nvSpPr>
          <p:cNvPr id="3" name="Объект 2"/>
          <p:cNvSpPr>
            <a:spLocks noGrp="1"/>
          </p:cNvSpPr>
          <p:nvPr>
            <p:ph sz="quarter" idx="13"/>
          </p:nvPr>
        </p:nvSpPr>
        <p:spPr>
          <a:xfrm>
            <a:off x="609600" y="1124744"/>
            <a:ext cx="8282880" cy="5184576"/>
          </a:xfrm>
        </p:spPr>
        <p:txBody>
          <a:bodyPr>
            <a:normAutofit/>
          </a:bodyPr>
          <a:lstStyle/>
          <a:p>
            <a:r>
              <a:rPr lang="ru-RU" dirty="0"/>
              <a:t>Верхняя кульминация среднего солнца (средний полдень) наступает одновременно для всех точек, лежащих на одном земном </a:t>
            </a:r>
            <a:r>
              <a:rPr lang="ru-RU" dirty="0" smtClean="0"/>
              <a:t>меридиане</a:t>
            </a:r>
          </a:p>
          <a:p>
            <a:r>
              <a:rPr lang="ru-RU" dirty="0"/>
              <a:t>Из-за вращения Земли эта зона смещается с востока на запад со скоростью 15</a:t>
            </a:r>
            <a:r>
              <a:rPr lang="ru-RU" baseline="30000" dirty="0"/>
              <a:t>o</a:t>
            </a:r>
            <a:r>
              <a:rPr lang="ru-RU" dirty="0"/>
              <a:t> в </a:t>
            </a:r>
            <a:r>
              <a:rPr lang="ru-RU" dirty="0" smtClean="0"/>
              <a:t>час</a:t>
            </a:r>
          </a:p>
          <a:p>
            <a:r>
              <a:rPr lang="ru-RU" dirty="0"/>
              <a:t>В результате каждый меридиан имеет свое среднее солнечное время, которое зависит от его </a:t>
            </a:r>
            <a:r>
              <a:rPr lang="ru-RU" dirty="0" smtClean="0"/>
              <a:t>долготы</a:t>
            </a:r>
          </a:p>
          <a:p>
            <a:r>
              <a:rPr lang="ru-RU" dirty="0"/>
              <a:t>Это время называется </a:t>
            </a:r>
            <a:r>
              <a:rPr lang="ru-RU" b="1" i="1" dirty="0"/>
              <a:t>местным среднем </a:t>
            </a:r>
            <a:r>
              <a:rPr lang="ru-RU" b="1" i="1" dirty="0" smtClean="0"/>
              <a:t>временем</a:t>
            </a:r>
          </a:p>
          <a:p>
            <a:r>
              <a:rPr lang="ru-RU" dirty="0"/>
              <a:t>Среднее местное время нулевого меридиана, за который принят меридиан, проходящий через пассажный инструмент Гринвичской </a:t>
            </a:r>
            <a:r>
              <a:rPr lang="ru-RU" dirty="0" smtClean="0"/>
              <a:t>обсерватории, </a:t>
            </a:r>
            <a:r>
              <a:rPr lang="ru-RU" dirty="0"/>
              <a:t>называется </a:t>
            </a:r>
            <a:r>
              <a:rPr lang="ru-RU" b="1" i="1" dirty="0"/>
              <a:t>всемирным временем</a:t>
            </a:r>
            <a:r>
              <a:rPr lang="ru-RU" dirty="0"/>
              <a:t> (а также мировым или Гринвичским) и обозначается </a:t>
            </a:r>
            <a:r>
              <a:rPr lang="ru-RU" dirty="0" smtClean="0"/>
              <a:t>UT</a:t>
            </a:r>
          </a:p>
          <a:p>
            <a:r>
              <a:rPr lang="ru-RU" dirty="0"/>
              <a:t>М</a:t>
            </a:r>
            <a:r>
              <a:rPr lang="ru-RU" dirty="0" smtClean="0"/>
              <a:t>естное </a:t>
            </a:r>
            <a:r>
              <a:rPr lang="ru-RU" dirty="0"/>
              <a:t>среднее время </a:t>
            </a:r>
            <a:r>
              <a:rPr lang="ru-RU" dirty="0" err="1"/>
              <a:t>T</a:t>
            </a:r>
            <a:r>
              <a:rPr lang="ru-RU" baseline="-25000" dirty="0" err="1"/>
              <a:t>m</a:t>
            </a:r>
            <a:r>
              <a:rPr lang="ru-RU" dirty="0"/>
              <a:t> на меридиане с долготой λ (положительной к востоку от Гринвича) будет на величину λ больше всемирного времени </a:t>
            </a:r>
            <a:r>
              <a:rPr lang="ru-RU" dirty="0" smtClean="0"/>
              <a:t>T</a:t>
            </a:r>
            <a:r>
              <a:rPr lang="ru-RU" baseline="-25000" dirty="0" smtClean="0"/>
              <a:t>0</a:t>
            </a:r>
            <a:r>
              <a:rPr lang="ru-RU" dirty="0" smtClean="0"/>
              <a:t>: </a:t>
            </a:r>
            <a:r>
              <a:rPr lang="en-US" dirty="0" smtClean="0"/>
              <a:t>T</a:t>
            </a:r>
            <a:r>
              <a:rPr lang="en-US" baseline="-25000" dirty="0" smtClean="0"/>
              <a:t>m</a:t>
            </a:r>
            <a:r>
              <a:rPr lang="en-US" dirty="0" smtClean="0"/>
              <a:t> </a:t>
            </a:r>
            <a:r>
              <a:rPr lang="en-US" dirty="0"/>
              <a:t>= T</a:t>
            </a:r>
            <a:r>
              <a:rPr lang="en-US" baseline="-25000" dirty="0"/>
              <a:t>0</a:t>
            </a:r>
            <a:r>
              <a:rPr lang="en-US" dirty="0"/>
              <a:t> + </a:t>
            </a:r>
            <a:r>
              <a:rPr lang="el-GR" dirty="0"/>
              <a:t>λ</a:t>
            </a:r>
            <a:endParaRPr lang="ru-RU" dirty="0"/>
          </a:p>
        </p:txBody>
      </p:sp>
    </p:spTree>
    <p:extLst>
      <p:ext uri="{BB962C8B-B14F-4D97-AF65-F5344CB8AC3E}">
        <p14:creationId xmlns:p14="http://schemas.microsoft.com/office/powerpoint/2010/main" val="1803585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Задача №251</a:t>
            </a:r>
            <a:endParaRPr lang="ru-RU" dirty="0"/>
          </a:p>
        </p:txBody>
      </p:sp>
      <p:sp>
        <p:nvSpPr>
          <p:cNvPr id="3" name="Объект 2"/>
          <p:cNvSpPr>
            <a:spLocks noGrp="1"/>
          </p:cNvSpPr>
          <p:nvPr>
            <p:ph sz="quarter" idx="13"/>
          </p:nvPr>
        </p:nvSpPr>
        <p:spPr>
          <a:xfrm>
            <a:off x="609600" y="1844824"/>
            <a:ext cx="8138864" cy="3870176"/>
          </a:xfrm>
        </p:spPr>
        <p:txBody>
          <a:bodyPr>
            <a:normAutofit/>
          </a:bodyPr>
          <a:lstStyle/>
          <a:p>
            <a:r>
              <a:rPr lang="ru-RU" sz="2400" dirty="0" smtClean="0"/>
              <a:t>Выразить 1465 звездных суток в средних солнечных сутках</a:t>
            </a:r>
            <a:endParaRPr lang="ru-RU" sz="2400" dirty="0"/>
          </a:p>
        </p:txBody>
      </p:sp>
    </p:spTree>
    <p:extLst>
      <p:ext uri="{BB962C8B-B14F-4D97-AF65-F5344CB8AC3E}">
        <p14:creationId xmlns:p14="http://schemas.microsoft.com/office/powerpoint/2010/main" val="717847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624"/>
            <a:ext cx="7924800" cy="1143000"/>
          </a:xfrm>
        </p:spPr>
        <p:txBody>
          <a:bodyPr/>
          <a:lstStyle/>
          <a:p>
            <a:r>
              <a:rPr lang="ru-RU" sz="4000" dirty="0" smtClean="0"/>
              <a:t>Задача №253</a:t>
            </a:r>
            <a:endParaRPr lang="ru-RU" sz="4000" dirty="0"/>
          </a:p>
        </p:txBody>
      </p:sp>
      <p:sp>
        <p:nvSpPr>
          <p:cNvPr id="3" name="Объект 2"/>
          <p:cNvSpPr>
            <a:spLocks noGrp="1"/>
          </p:cNvSpPr>
          <p:nvPr>
            <p:ph sz="quarter" idx="13"/>
          </p:nvPr>
        </p:nvSpPr>
        <p:spPr/>
        <p:txBody>
          <a:bodyPr>
            <a:normAutofit/>
          </a:bodyPr>
          <a:lstStyle/>
          <a:p>
            <a:r>
              <a:rPr lang="ru-RU" sz="2400" dirty="0" smtClean="0"/>
              <a:t>Подсчитать приближенное значение звездного времени в среднюю полночь 1 мая и в полночь 19 июля.</a:t>
            </a:r>
            <a:endParaRPr lang="ru-RU" sz="2400" dirty="0"/>
          </a:p>
        </p:txBody>
      </p:sp>
    </p:spTree>
    <p:extLst>
      <p:ext uri="{BB962C8B-B14F-4D97-AF65-F5344CB8AC3E}">
        <p14:creationId xmlns:p14="http://schemas.microsoft.com/office/powerpoint/2010/main" val="1729349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624"/>
            <a:ext cx="7924800" cy="634082"/>
          </a:xfrm>
        </p:spPr>
        <p:txBody>
          <a:bodyPr/>
          <a:lstStyle/>
          <a:p>
            <a:pPr algn="ctr"/>
            <a:r>
              <a:rPr lang="ru-RU" dirty="0" smtClean="0"/>
              <a:t>Уравнение времени</a:t>
            </a:r>
            <a:endParaRPr lang="ru-RU" dirty="0"/>
          </a:p>
        </p:txBody>
      </p:sp>
      <p:sp>
        <p:nvSpPr>
          <p:cNvPr id="3" name="Объект 2"/>
          <p:cNvSpPr>
            <a:spLocks noGrp="1"/>
          </p:cNvSpPr>
          <p:nvPr>
            <p:ph sz="quarter" idx="13"/>
          </p:nvPr>
        </p:nvSpPr>
        <p:spPr>
          <a:xfrm>
            <a:off x="107504" y="692696"/>
            <a:ext cx="8928992" cy="2016224"/>
          </a:xfrm>
        </p:spPr>
        <p:txBody>
          <a:bodyPr>
            <a:normAutofit/>
          </a:bodyPr>
          <a:lstStyle/>
          <a:p>
            <a:r>
              <a:rPr lang="ru-RU" dirty="0"/>
              <a:t>Чтобы связать истинное и среднее времена, выразим для некоторого момента звездное время через часовой угол и прямое восхождение истинного Солнца s = </a:t>
            </a:r>
            <a:r>
              <a:rPr lang="ru-RU" dirty="0" err="1"/>
              <a:t>t</a:t>
            </a:r>
            <a:r>
              <a:rPr lang="ru-RU" baseline="-25000" dirty="0" err="1"/>
              <a:t>s</a:t>
            </a:r>
            <a:r>
              <a:rPr lang="ru-RU" dirty="0"/>
              <a:t> + α</a:t>
            </a:r>
            <a:r>
              <a:rPr lang="ru-RU" baseline="-25000" dirty="0"/>
              <a:t>s</a:t>
            </a:r>
            <a:r>
              <a:rPr lang="ru-RU" dirty="0"/>
              <a:t>  и среднего солнца s = </a:t>
            </a:r>
            <a:r>
              <a:rPr lang="ru-RU" dirty="0" err="1"/>
              <a:t>t</a:t>
            </a:r>
            <a:r>
              <a:rPr lang="ru-RU" baseline="-25000" dirty="0" err="1"/>
              <a:t>m</a:t>
            </a:r>
            <a:r>
              <a:rPr lang="ru-RU" dirty="0"/>
              <a:t> + α</a:t>
            </a:r>
            <a:r>
              <a:rPr lang="ru-RU" baseline="-25000" dirty="0"/>
              <a:t>m</a:t>
            </a:r>
            <a:r>
              <a:rPr lang="ru-RU" dirty="0"/>
              <a:t>. Приравняв оба выражения, получим</a:t>
            </a:r>
            <a:r>
              <a:rPr lang="ru-RU" dirty="0" smtClean="0"/>
              <a:t>:</a:t>
            </a:r>
          </a:p>
          <a:p>
            <a:pPr marL="2628900" lvl="8" indent="-342900"/>
            <a:r>
              <a:rPr lang="en-US" dirty="0"/>
              <a:t>t</a:t>
            </a:r>
            <a:r>
              <a:rPr lang="en-US" baseline="-25000" dirty="0"/>
              <a:t>m</a:t>
            </a:r>
            <a:r>
              <a:rPr lang="en-US" dirty="0"/>
              <a:t> + </a:t>
            </a:r>
            <a:r>
              <a:rPr lang="el-GR" dirty="0"/>
              <a:t>α</a:t>
            </a:r>
            <a:r>
              <a:rPr lang="en-US" baseline="-25000" dirty="0"/>
              <a:t>m </a:t>
            </a:r>
            <a:r>
              <a:rPr lang="en-US" dirty="0"/>
              <a:t> =  </a:t>
            </a:r>
            <a:r>
              <a:rPr lang="en-US" dirty="0" err="1"/>
              <a:t>t</a:t>
            </a:r>
            <a:r>
              <a:rPr lang="en-US" baseline="-25000" dirty="0" err="1"/>
              <a:t>s</a:t>
            </a:r>
            <a:r>
              <a:rPr lang="en-US" dirty="0"/>
              <a:t> + </a:t>
            </a:r>
            <a:r>
              <a:rPr lang="el-GR" dirty="0"/>
              <a:t>α</a:t>
            </a:r>
            <a:r>
              <a:rPr lang="en-US" baseline="-25000" dirty="0"/>
              <a:t>s </a:t>
            </a:r>
            <a:r>
              <a:rPr lang="en-US" dirty="0"/>
              <a:t>, </a:t>
            </a:r>
            <a:r>
              <a:rPr lang="ru-RU" dirty="0"/>
              <a:t>или </a:t>
            </a:r>
            <a:br>
              <a:rPr lang="ru-RU" dirty="0"/>
            </a:br>
            <a:r>
              <a:rPr lang="en-US" dirty="0"/>
              <a:t>t</a:t>
            </a:r>
            <a:r>
              <a:rPr lang="en-US" baseline="-25000" dirty="0"/>
              <a:t>m </a:t>
            </a:r>
            <a:r>
              <a:rPr lang="en-US" dirty="0"/>
              <a:t> =  </a:t>
            </a:r>
            <a:r>
              <a:rPr lang="en-US" dirty="0" err="1"/>
              <a:t>t</a:t>
            </a:r>
            <a:r>
              <a:rPr lang="en-US" baseline="-25000" dirty="0" err="1"/>
              <a:t>s</a:t>
            </a:r>
            <a:r>
              <a:rPr lang="en-US" dirty="0"/>
              <a:t> + </a:t>
            </a:r>
            <a:r>
              <a:rPr lang="el-GR" dirty="0"/>
              <a:t>α</a:t>
            </a:r>
            <a:r>
              <a:rPr lang="en-US" baseline="-25000" dirty="0"/>
              <a:t>s </a:t>
            </a:r>
            <a:r>
              <a:rPr lang="en-US" dirty="0"/>
              <a:t>- </a:t>
            </a:r>
            <a:r>
              <a:rPr lang="el-GR" dirty="0"/>
              <a:t>α</a:t>
            </a:r>
            <a:r>
              <a:rPr lang="en-US" baseline="-25000" dirty="0"/>
              <a:t>m</a:t>
            </a:r>
            <a:r>
              <a:rPr lang="en-US" dirty="0"/>
              <a:t> = </a:t>
            </a:r>
            <a:r>
              <a:rPr lang="en-US" dirty="0" err="1"/>
              <a:t>t</a:t>
            </a:r>
            <a:r>
              <a:rPr lang="en-US" baseline="-25000" dirty="0" err="1"/>
              <a:t>s</a:t>
            </a:r>
            <a:r>
              <a:rPr lang="en-US" dirty="0"/>
              <a:t> + </a:t>
            </a:r>
            <a:r>
              <a:rPr lang="el-GR" dirty="0"/>
              <a:t>η</a:t>
            </a:r>
            <a:endParaRPr lang="ru-RU" dirty="0"/>
          </a:p>
          <a:p>
            <a:r>
              <a:rPr lang="ru-RU" dirty="0" smtClean="0"/>
              <a:t>Разность </a:t>
            </a:r>
            <a:r>
              <a:rPr lang="ru-RU" dirty="0"/>
              <a:t>η = α</a:t>
            </a:r>
            <a:r>
              <a:rPr lang="ru-RU" baseline="-25000" dirty="0"/>
              <a:t>s </a:t>
            </a:r>
            <a:r>
              <a:rPr lang="ru-RU" dirty="0"/>
              <a:t>- α</a:t>
            </a:r>
            <a:r>
              <a:rPr lang="ru-RU" baseline="-25000" dirty="0"/>
              <a:t>m</a:t>
            </a:r>
            <a:r>
              <a:rPr lang="ru-RU" dirty="0"/>
              <a:t> называется </a:t>
            </a:r>
            <a:r>
              <a:rPr lang="ru-RU" b="1" i="1" dirty="0"/>
              <a:t>уравнением </a:t>
            </a:r>
            <a:r>
              <a:rPr lang="ru-RU" b="1" i="1" dirty="0" smtClean="0"/>
              <a:t>времени</a:t>
            </a:r>
            <a:endParaRPr lang="ru-RU" dirty="0" smtClean="0"/>
          </a:p>
          <a:p>
            <a:pPr marL="0" indent="0">
              <a:buNone/>
            </a:pPr>
            <a:endParaRPr lang="ru-RU" dirty="0" smtClean="0"/>
          </a:p>
        </p:txBody>
      </p:sp>
      <p:pic>
        <p:nvPicPr>
          <p:cNvPr id="1026" name="Picture 2" descr="http://hea.iki.rssi.ru/%7Enik/astro/time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708920"/>
            <a:ext cx="591223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744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624"/>
            <a:ext cx="7924800" cy="634082"/>
          </a:xfrm>
        </p:spPr>
        <p:txBody>
          <a:bodyPr/>
          <a:lstStyle/>
          <a:p>
            <a:pPr algn="ctr"/>
            <a:r>
              <a:rPr lang="ru-RU" dirty="0" smtClean="0"/>
              <a:t>Уравнение времени</a:t>
            </a:r>
            <a:endParaRPr lang="ru-RU" dirty="0"/>
          </a:p>
        </p:txBody>
      </p:sp>
      <p:sp>
        <p:nvSpPr>
          <p:cNvPr id="3" name="Объект 2"/>
          <p:cNvSpPr>
            <a:spLocks noGrp="1"/>
          </p:cNvSpPr>
          <p:nvPr>
            <p:ph sz="quarter" idx="13"/>
          </p:nvPr>
        </p:nvSpPr>
        <p:spPr>
          <a:xfrm>
            <a:off x="107504" y="980728"/>
            <a:ext cx="8928992" cy="1368152"/>
          </a:xfrm>
        </p:spPr>
        <p:txBody>
          <a:bodyPr>
            <a:normAutofit/>
          </a:bodyPr>
          <a:lstStyle/>
          <a:p>
            <a:pPr marL="0" indent="0">
              <a:buNone/>
            </a:pPr>
            <a:r>
              <a:rPr lang="ru-RU" dirty="0"/>
              <a:t>В течение года значение η четыре раза обращается в ноль (около 15 апреля, 14 июня, 1 сентября и 25 декабря) и четыре раза достигает крайних значений (11 февраля, 15 мая, 26 июля и 3 ноября, соответственно +14.3 мин, -3.7 мин, +6.4 мин и -16.4 мин</a:t>
            </a:r>
            <a:r>
              <a:rPr lang="ru-RU" dirty="0" smtClean="0"/>
              <a:t>)</a:t>
            </a:r>
          </a:p>
          <a:p>
            <a:pPr marL="0" indent="0">
              <a:buNone/>
            </a:pPr>
            <a:endParaRPr lang="ru-RU" dirty="0" smtClean="0"/>
          </a:p>
        </p:txBody>
      </p:sp>
      <p:pic>
        <p:nvPicPr>
          <p:cNvPr id="1026" name="Picture 2" descr="http://hea.iki.rssi.ru/%7Enik/astro/time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708920"/>
            <a:ext cx="591223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548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t>задача</a:t>
            </a:r>
            <a:endParaRPr lang="ru-RU" sz="4400" dirty="0"/>
          </a:p>
        </p:txBody>
      </p:sp>
      <p:sp>
        <p:nvSpPr>
          <p:cNvPr id="3" name="Объект 2"/>
          <p:cNvSpPr>
            <a:spLocks noGrp="1"/>
          </p:cNvSpPr>
          <p:nvPr>
            <p:ph sz="quarter" idx="13"/>
          </p:nvPr>
        </p:nvSpPr>
        <p:spPr>
          <a:xfrm>
            <a:off x="609600" y="1762472"/>
            <a:ext cx="7924800" cy="4114800"/>
          </a:xfrm>
        </p:spPr>
        <p:txBody>
          <a:bodyPr>
            <a:normAutofit/>
          </a:bodyPr>
          <a:lstStyle/>
          <a:p>
            <a:r>
              <a:rPr lang="ru-RU" sz="2400" dirty="0" smtClean="0"/>
              <a:t>Как часто совпадают удары звездного и среднего хронометров, отбивающих </a:t>
            </a:r>
            <a:r>
              <a:rPr lang="ru-RU" sz="2400" dirty="0" err="1" smtClean="0"/>
              <a:t>полусекунды</a:t>
            </a:r>
            <a:r>
              <a:rPr lang="ru-RU" sz="2400" dirty="0" smtClean="0"/>
              <a:t>?</a:t>
            </a:r>
            <a:endParaRPr lang="ru-RU" sz="2400" dirty="0"/>
          </a:p>
        </p:txBody>
      </p:sp>
    </p:spTree>
    <p:extLst>
      <p:ext uri="{BB962C8B-B14F-4D97-AF65-F5344CB8AC3E}">
        <p14:creationId xmlns:p14="http://schemas.microsoft.com/office/powerpoint/2010/main" val="3829677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634082"/>
          </a:xfrm>
        </p:spPr>
        <p:txBody>
          <a:bodyPr/>
          <a:lstStyle/>
          <a:p>
            <a:pPr algn="ctr"/>
            <a:r>
              <a:rPr lang="ru-RU" dirty="0" smtClean="0"/>
              <a:t>Солнечное время</a:t>
            </a:r>
            <a:endParaRPr lang="ru-RU" dirty="0"/>
          </a:p>
        </p:txBody>
      </p:sp>
      <p:sp>
        <p:nvSpPr>
          <p:cNvPr id="3" name="Объект 2"/>
          <p:cNvSpPr>
            <a:spLocks noGrp="1"/>
          </p:cNvSpPr>
          <p:nvPr>
            <p:ph sz="quarter" idx="13"/>
          </p:nvPr>
        </p:nvSpPr>
        <p:spPr>
          <a:xfrm>
            <a:off x="609600" y="1124744"/>
            <a:ext cx="8282880" cy="5184576"/>
          </a:xfrm>
        </p:spPr>
        <p:txBody>
          <a:bodyPr>
            <a:normAutofit/>
          </a:bodyPr>
          <a:lstStyle/>
          <a:p>
            <a:r>
              <a:rPr lang="ru-RU" sz="2000" dirty="0"/>
              <a:t>Однако местное среднее время </a:t>
            </a:r>
            <a:r>
              <a:rPr lang="ru-RU" sz="2000" dirty="0" smtClean="0"/>
              <a:t>неудобно </a:t>
            </a:r>
            <a:r>
              <a:rPr lang="ru-RU" sz="2000" dirty="0"/>
              <a:t>в гражданской жизни, так как каждый город должен был жить по своему времени, что затрудняет сообщение между </a:t>
            </a:r>
            <a:r>
              <a:rPr lang="ru-RU" sz="2000" dirty="0" smtClean="0"/>
              <a:t>ними</a:t>
            </a:r>
            <a:endParaRPr lang="ru-RU" sz="2000" dirty="0"/>
          </a:p>
          <a:p>
            <a:r>
              <a:rPr lang="ru-RU" sz="2000" dirty="0"/>
              <a:t>Поэтому было введено </a:t>
            </a:r>
            <a:r>
              <a:rPr lang="ru-RU" sz="2000" b="1" i="1" dirty="0"/>
              <a:t>поясное </a:t>
            </a:r>
            <a:r>
              <a:rPr lang="ru-RU" sz="2000" b="1" i="1" dirty="0" smtClean="0"/>
              <a:t>время</a:t>
            </a:r>
          </a:p>
          <a:p>
            <a:r>
              <a:rPr lang="ru-RU" sz="2000" dirty="0"/>
              <a:t>С 16 июля 1930 года специальным декретом правительства СССР все часы в стране переведены на 1 час вперед, и такое время получило название </a:t>
            </a:r>
            <a:r>
              <a:rPr lang="ru-RU" sz="2000" b="1" i="1" dirty="0"/>
              <a:t>декретного </a:t>
            </a:r>
            <a:r>
              <a:rPr lang="ru-RU" sz="2000" b="1" i="1" dirty="0" smtClean="0"/>
              <a:t>времени</a:t>
            </a:r>
          </a:p>
          <a:p>
            <a:pPr lvl="3"/>
            <a:r>
              <a:rPr lang="en-US" sz="2000" dirty="0" err="1"/>
              <a:t>T</a:t>
            </a:r>
            <a:r>
              <a:rPr lang="en-US" sz="2000" baseline="-25000" dirty="0" err="1"/>
              <a:t>n</a:t>
            </a:r>
            <a:r>
              <a:rPr lang="en-US" sz="2000" dirty="0"/>
              <a:t> = T</a:t>
            </a:r>
            <a:r>
              <a:rPr lang="en-US" sz="2000" baseline="-25000" dirty="0"/>
              <a:t>0</a:t>
            </a:r>
            <a:r>
              <a:rPr lang="en-US" sz="2000" dirty="0"/>
              <a:t> + n</a:t>
            </a:r>
            <a:r>
              <a:rPr lang="ru-RU" sz="2000" baseline="30000" dirty="0"/>
              <a:t>ч</a:t>
            </a:r>
            <a:r>
              <a:rPr lang="ru-RU" sz="2000" dirty="0"/>
              <a:t> = </a:t>
            </a:r>
            <a:r>
              <a:rPr lang="en-US" sz="2000" dirty="0"/>
              <a:t>T</a:t>
            </a:r>
            <a:r>
              <a:rPr lang="en-US" sz="2000" baseline="-25000" dirty="0"/>
              <a:t>m</a:t>
            </a:r>
            <a:r>
              <a:rPr lang="en-US" sz="2000" dirty="0"/>
              <a:t> + n</a:t>
            </a:r>
            <a:r>
              <a:rPr lang="ru-RU" sz="2000" baseline="30000" dirty="0"/>
              <a:t>ч</a:t>
            </a:r>
            <a:r>
              <a:rPr lang="ru-RU" sz="2000" dirty="0"/>
              <a:t> </a:t>
            </a:r>
            <a:r>
              <a:rPr lang="ru-RU" sz="2000" dirty="0" smtClean="0"/>
              <a:t>– </a:t>
            </a:r>
            <a:r>
              <a:rPr lang="el-GR" sz="2000" dirty="0" smtClean="0"/>
              <a:t>λ</a:t>
            </a:r>
            <a:endParaRPr lang="ru-RU" sz="2000" dirty="0" smtClean="0"/>
          </a:p>
          <a:p>
            <a:pPr lvl="3"/>
            <a:r>
              <a:rPr lang="en-US" sz="2000" dirty="0"/>
              <a:t>T</a:t>
            </a:r>
            <a:r>
              <a:rPr lang="ru-RU" sz="2000" baseline="-25000" dirty="0"/>
              <a:t>д</a:t>
            </a:r>
            <a:r>
              <a:rPr lang="ru-RU" sz="2000" dirty="0"/>
              <a:t> = </a:t>
            </a:r>
            <a:r>
              <a:rPr lang="en-US" sz="2000" dirty="0" err="1"/>
              <a:t>T</a:t>
            </a:r>
            <a:r>
              <a:rPr lang="en-US" sz="2000" baseline="-25000" dirty="0" err="1"/>
              <a:t>n</a:t>
            </a:r>
            <a:r>
              <a:rPr lang="en-US" sz="2000" dirty="0"/>
              <a:t> + 1</a:t>
            </a:r>
            <a:r>
              <a:rPr lang="ru-RU" sz="2000" baseline="30000" dirty="0"/>
              <a:t>ч</a:t>
            </a:r>
            <a:r>
              <a:rPr lang="ru-RU" sz="2000" dirty="0"/>
              <a:t> = </a:t>
            </a:r>
            <a:r>
              <a:rPr lang="en-US" sz="2000" dirty="0"/>
              <a:t>T</a:t>
            </a:r>
            <a:r>
              <a:rPr lang="en-US" sz="2000" baseline="-25000" dirty="0"/>
              <a:t>0</a:t>
            </a:r>
            <a:r>
              <a:rPr lang="en-US" sz="2000" dirty="0"/>
              <a:t> + n</a:t>
            </a:r>
            <a:r>
              <a:rPr lang="ru-RU" sz="2000" baseline="30000" dirty="0"/>
              <a:t>ч</a:t>
            </a:r>
            <a:r>
              <a:rPr lang="ru-RU" sz="2000" dirty="0"/>
              <a:t> + 1</a:t>
            </a:r>
            <a:r>
              <a:rPr lang="ru-RU" sz="2000" baseline="30000" dirty="0"/>
              <a:t>ч</a:t>
            </a:r>
            <a:r>
              <a:rPr lang="ru-RU" sz="2000" dirty="0"/>
              <a:t> = </a:t>
            </a:r>
            <a:r>
              <a:rPr lang="en-US" sz="2000" dirty="0"/>
              <a:t>T</a:t>
            </a:r>
            <a:r>
              <a:rPr lang="en-US" sz="2000" baseline="-25000" dirty="0"/>
              <a:t>m</a:t>
            </a:r>
            <a:r>
              <a:rPr lang="en-US" sz="2000" dirty="0"/>
              <a:t> + n</a:t>
            </a:r>
            <a:r>
              <a:rPr lang="ru-RU" sz="2000" baseline="30000" dirty="0"/>
              <a:t>ч</a:t>
            </a:r>
            <a:r>
              <a:rPr lang="ru-RU" sz="2000" dirty="0"/>
              <a:t> - </a:t>
            </a:r>
            <a:r>
              <a:rPr lang="el-GR" sz="2000" dirty="0"/>
              <a:t>λ + 1</a:t>
            </a:r>
            <a:r>
              <a:rPr lang="ru-RU" sz="2000" baseline="30000" dirty="0" smtClean="0"/>
              <a:t>ч</a:t>
            </a:r>
          </a:p>
          <a:p>
            <a:pPr lvl="3"/>
            <a:r>
              <a:rPr lang="en-US" sz="2000" dirty="0"/>
              <a:t>T</a:t>
            </a:r>
            <a:r>
              <a:rPr lang="ru-RU" sz="2000" baseline="-25000" dirty="0"/>
              <a:t>л</a:t>
            </a:r>
            <a:r>
              <a:rPr lang="ru-RU" sz="2000" dirty="0"/>
              <a:t> = </a:t>
            </a:r>
            <a:r>
              <a:rPr lang="en-US" sz="2000" dirty="0" err="1"/>
              <a:t>T</a:t>
            </a:r>
            <a:r>
              <a:rPr lang="en-US" sz="2000" baseline="-25000" dirty="0" err="1"/>
              <a:t>n</a:t>
            </a:r>
            <a:r>
              <a:rPr lang="en-US" sz="2000" dirty="0"/>
              <a:t> + 2</a:t>
            </a:r>
            <a:r>
              <a:rPr lang="ru-RU" sz="2000" baseline="30000" dirty="0"/>
              <a:t>ч</a:t>
            </a:r>
            <a:r>
              <a:rPr lang="ru-RU" sz="2000" dirty="0"/>
              <a:t> = </a:t>
            </a:r>
            <a:r>
              <a:rPr lang="en-US" sz="2000" dirty="0"/>
              <a:t>T</a:t>
            </a:r>
            <a:r>
              <a:rPr lang="en-US" sz="2000" baseline="-25000" dirty="0"/>
              <a:t>0</a:t>
            </a:r>
            <a:r>
              <a:rPr lang="en-US" sz="2000" dirty="0"/>
              <a:t> + n</a:t>
            </a:r>
            <a:r>
              <a:rPr lang="ru-RU" sz="2000" baseline="30000" dirty="0"/>
              <a:t>ч</a:t>
            </a:r>
            <a:r>
              <a:rPr lang="ru-RU" sz="2000" dirty="0"/>
              <a:t> + 2</a:t>
            </a:r>
            <a:r>
              <a:rPr lang="ru-RU" sz="2000" baseline="30000" dirty="0"/>
              <a:t>ч</a:t>
            </a:r>
            <a:r>
              <a:rPr lang="ru-RU" sz="2000" dirty="0"/>
              <a:t> = </a:t>
            </a:r>
            <a:r>
              <a:rPr lang="en-US" sz="2000" dirty="0"/>
              <a:t>T</a:t>
            </a:r>
            <a:r>
              <a:rPr lang="en-US" sz="2000" baseline="-25000" dirty="0"/>
              <a:t>m</a:t>
            </a:r>
            <a:r>
              <a:rPr lang="en-US" sz="2000" dirty="0"/>
              <a:t> + n</a:t>
            </a:r>
            <a:r>
              <a:rPr lang="ru-RU" sz="2000" baseline="30000" dirty="0"/>
              <a:t>ч</a:t>
            </a:r>
            <a:r>
              <a:rPr lang="ru-RU" sz="2000" dirty="0"/>
              <a:t> - </a:t>
            </a:r>
            <a:r>
              <a:rPr lang="el-GR" sz="2000" dirty="0"/>
              <a:t>λ + 2</a:t>
            </a:r>
            <a:r>
              <a:rPr lang="ru-RU" sz="2000" baseline="30000" dirty="0"/>
              <a:t>ч</a:t>
            </a:r>
            <a:endParaRPr lang="ru-RU" sz="2000" dirty="0"/>
          </a:p>
        </p:txBody>
      </p:sp>
    </p:spTree>
    <p:extLst>
      <p:ext uri="{BB962C8B-B14F-4D97-AF65-F5344CB8AC3E}">
        <p14:creationId xmlns:p14="http://schemas.microsoft.com/office/powerpoint/2010/main" val="2178057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Задача (№259)</a:t>
            </a:r>
            <a:endParaRPr lang="ru-RU" sz="4000" dirty="0"/>
          </a:p>
        </p:txBody>
      </p:sp>
      <p:sp>
        <p:nvSpPr>
          <p:cNvPr id="3" name="Объект 2"/>
          <p:cNvSpPr>
            <a:spLocks noGrp="1"/>
          </p:cNvSpPr>
          <p:nvPr>
            <p:ph sz="quarter" idx="13"/>
          </p:nvPr>
        </p:nvSpPr>
        <p:spPr/>
        <p:txBody>
          <a:bodyPr>
            <a:normAutofit/>
          </a:bodyPr>
          <a:lstStyle/>
          <a:p>
            <a:r>
              <a:rPr lang="ru-RU" sz="2400" dirty="0" smtClean="0"/>
              <a:t>В 18ч46м23с мирового времени 1 мая какое поясное время в Омске (5 часовой пояс) и декретное в Якутске (9 пояс)? </a:t>
            </a:r>
            <a:endParaRPr lang="ru-RU" sz="2400" dirty="0"/>
          </a:p>
        </p:txBody>
      </p:sp>
    </p:spTree>
    <p:extLst>
      <p:ext uri="{BB962C8B-B14F-4D97-AF65-F5344CB8AC3E}">
        <p14:creationId xmlns:p14="http://schemas.microsoft.com/office/powerpoint/2010/main" val="3126778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634082"/>
          </a:xfrm>
        </p:spPr>
        <p:txBody>
          <a:bodyPr/>
          <a:lstStyle/>
          <a:p>
            <a:pPr algn="ctr"/>
            <a:r>
              <a:rPr lang="ru-RU" dirty="0" smtClean="0"/>
              <a:t>Год</a:t>
            </a:r>
            <a:endParaRPr lang="ru-RU" dirty="0"/>
          </a:p>
        </p:txBody>
      </p:sp>
      <p:sp>
        <p:nvSpPr>
          <p:cNvPr id="3" name="Объект 2"/>
          <p:cNvSpPr>
            <a:spLocks noGrp="1"/>
          </p:cNvSpPr>
          <p:nvPr>
            <p:ph sz="quarter" idx="13"/>
          </p:nvPr>
        </p:nvSpPr>
        <p:spPr/>
        <p:txBody>
          <a:bodyPr/>
          <a:lstStyle/>
          <a:p>
            <a:r>
              <a:rPr lang="ru-RU" dirty="0"/>
              <a:t>Период обращения Земли относительно </a:t>
            </a:r>
            <a:r>
              <a:rPr lang="ru-RU" dirty="0" smtClean="0"/>
              <a:t>далеких звезд называется</a:t>
            </a:r>
            <a:r>
              <a:rPr lang="ru-RU" dirty="0"/>
              <a:t> </a:t>
            </a:r>
            <a:r>
              <a:rPr lang="ru-RU" b="1" i="1" dirty="0"/>
              <a:t>звездным</a:t>
            </a:r>
            <a:r>
              <a:rPr lang="ru-RU" dirty="0"/>
              <a:t> или </a:t>
            </a:r>
            <a:r>
              <a:rPr lang="ru-RU" b="1" i="1" dirty="0"/>
              <a:t>сидерическим годом</a:t>
            </a:r>
            <a:r>
              <a:rPr lang="ru-RU" dirty="0"/>
              <a:t> и равен 365.25636 суток, что составляет 365 суток 6 часов 9 минут 10 </a:t>
            </a:r>
            <a:r>
              <a:rPr lang="ru-RU" dirty="0" smtClean="0"/>
              <a:t>секунд</a:t>
            </a:r>
          </a:p>
          <a:p>
            <a:r>
              <a:rPr lang="ru-RU" dirty="0"/>
              <a:t>Однако смена сезонов года определяется изменением видимого положения Солнца относительно точек равноденствий (которые </a:t>
            </a:r>
            <a:r>
              <a:rPr lang="ru-RU" dirty="0" smtClean="0"/>
              <a:t>из-за прецессии </a:t>
            </a:r>
            <a:r>
              <a:rPr lang="ru-RU" dirty="0"/>
              <a:t>смещаются относительно звёзд навстречу Солнцу на 50" в год)</a:t>
            </a:r>
          </a:p>
          <a:p>
            <a:r>
              <a:rPr lang="ru-RU" dirty="0"/>
              <a:t>Из-за этого смещения продолжительность промежутка времени между двумя последовательными прохождениями Солнца точки весеннего равноденствия будет меньше звездного года. </a:t>
            </a:r>
            <a:endParaRPr lang="ru-RU" dirty="0" smtClean="0"/>
          </a:p>
          <a:p>
            <a:r>
              <a:rPr lang="ru-RU" dirty="0" smtClean="0"/>
              <a:t>Этот </a:t>
            </a:r>
            <a:r>
              <a:rPr lang="ru-RU" dirty="0"/>
              <a:t>промежуток называется </a:t>
            </a:r>
            <a:r>
              <a:rPr lang="ru-RU" b="1" i="1" dirty="0"/>
              <a:t>истинным</a:t>
            </a:r>
            <a:r>
              <a:rPr lang="ru-RU" dirty="0"/>
              <a:t> или </a:t>
            </a:r>
            <a:r>
              <a:rPr lang="ru-RU" b="1" i="1" dirty="0"/>
              <a:t>тропическим годом</a:t>
            </a:r>
            <a:r>
              <a:rPr lang="ru-RU" dirty="0"/>
              <a:t>. Его продолжительность равна 365.2421988 суток (365 суток 5 часов 48 минут 46 секунд). </a:t>
            </a:r>
            <a:endParaRPr lang="ru-RU" dirty="0" smtClean="0"/>
          </a:p>
          <a:p>
            <a:r>
              <a:rPr lang="ru-RU" dirty="0" smtClean="0"/>
              <a:t>Принимается</a:t>
            </a:r>
            <a:r>
              <a:rPr lang="ru-RU" dirty="0"/>
              <a:t>, что и среднее солнце за это же время возвращается к точке весеннего равноденствия</a:t>
            </a:r>
          </a:p>
        </p:txBody>
      </p:sp>
    </p:spTree>
    <p:extLst>
      <p:ext uri="{BB962C8B-B14F-4D97-AF65-F5344CB8AC3E}">
        <p14:creationId xmlns:p14="http://schemas.microsoft.com/office/powerpoint/2010/main" val="1261033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t>Задача (№307)</a:t>
            </a:r>
            <a:endParaRPr lang="ru-RU" sz="4800" dirty="0"/>
          </a:p>
        </p:txBody>
      </p:sp>
      <p:sp>
        <p:nvSpPr>
          <p:cNvPr id="3" name="Объект 2"/>
          <p:cNvSpPr>
            <a:spLocks noGrp="1"/>
          </p:cNvSpPr>
          <p:nvPr>
            <p:ph sz="quarter" idx="13"/>
          </p:nvPr>
        </p:nvSpPr>
        <p:spPr>
          <a:xfrm>
            <a:off x="609600" y="1772816"/>
            <a:ext cx="7924800" cy="3942184"/>
          </a:xfrm>
        </p:spPr>
        <p:txBody>
          <a:bodyPr>
            <a:normAutofit/>
          </a:bodyPr>
          <a:lstStyle/>
          <a:p>
            <a:r>
              <a:rPr lang="ru-RU" sz="2400" dirty="0" smtClean="0"/>
              <a:t>В некотором году весеннее равноденствие произошло 21 марта в 18ч58м гринвичского времени. Указать даты и моменты весеннего равноденствия последующих лет.</a:t>
            </a:r>
            <a:endParaRPr lang="ru-RU" sz="2400" dirty="0"/>
          </a:p>
        </p:txBody>
      </p:sp>
    </p:spTree>
    <p:extLst>
      <p:ext uri="{BB962C8B-B14F-4D97-AF65-F5344CB8AC3E}">
        <p14:creationId xmlns:p14="http://schemas.microsoft.com/office/powerpoint/2010/main" val="3601970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850106"/>
          </a:xfrm>
        </p:spPr>
        <p:txBody>
          <a:bodyPr/>
          <a:lstStyle/>
          <a:p>
            <a:r>
              <a:rPr lang="ru-RU" dirty="0"/>
              <a:t>Приборы для измерения времени</a:t>
            </a:r>
          </a:p>
        </p:txBody>
      </p:sp>
      <p:pic>
        <p:nvPicPr>
          <p:cNvPr id="2050" name="Picture 2" descr="File:Wooden hourglas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2037873" cy="41308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Water clock zib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966020"/>
            <a:ext cx="4224469"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2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922114"/>
          </a:xfrm>
        </p:spPr>
        <p:txBody>
          <a:bodyPr/>
          <a:lstStyle/>
          <a:p>
            <a:pPr algn="ctr"/>
            <a:r>
              <a:rPr lang="ru-RU" sz="4000" dirty="0" smtClean="0"/>
              <a:t>ГОД</a:t>
            </a:r>
            <a:endParaRPr lang="ru-RU" sz="4000" dirty="0"/>
          </a:p>
        </p:txBody>
      </p:sp>
      <p:sp>
        <p:nvSpPr>
          <p:cNvPr id="3" name="Объект 2"/>
          <p:cNvSpPr>
            <a:spLocks noGrp="1"/>
          </p:cNvSpPr>
          <p:nvPr>
            <p:ph sz="quarter" idx="13"/>
          </p:nvPr>
        </p:nvSpPr>
        <p:spPr/>
        <p:txBody>
          <a:bodyPr>
            <a:normAutofit/>
          </a:bodyPr>
          <a:lstStyle/>
          <a:p>
            <a:r>
              <a:rPr lang="ru-RU" sz="2000" dirty="0" smtClean="0"/>
              <a:t>Можно </a:t>
            </a:r>
            <a:r>
              <a:rPr lang="ru-RU" sz="2000" dirty="0"/>
              <a:t>определить период орбитального движения Земли относительно лунных узлов - точек пересечения плоскости лунной орбиты с плоскостью эклиптики. </a:t>
            </a:r>
            <a:endParaRPr lang="ru-RU" sz="2000" dirty="0" smtClean="0"/>
          </a:p>
          <a:p>
            <a:r>
              <a:rPr lang="ru-RU" sz="2000" dirty="0" smtClean="0"/>
              <a:t>Такой </a:t>
            </a:r>
            <a:r>
              <a:rPr lang="ru-RU" sz="2000" dirty="0"/>
              <a:t>год получил название </a:t>
            </a:r>
            <a:r>
              <a:rPr lang="ru-RU" sz="2000" b="1" i="1" dirty="0"/>
              <a:t>драконического года</a:t>
            </a:r>
            <a:r>
              <a:rPr lang="ru-RU" sz="2000" dirty="0"/>
              <a:t> и с ним связаны солнечные и лунные затмения. </a:t>
            </a:r>
            <a:endParaRPr lang="ru-RU" sz="2000" dirty="0" smtClean="0"/>
          </a:p>
          <a:p>
            <a:r>
              <a:rPr lang="ru-RU" sz="2000" dirty="0" smtClean="0"/>
              <a:t>Поскольку </a:t>
            </a:r>
            <a:r>
              <a:rPr lang="ru-RU" sz="2000" dirty="0"/>
              <a:t>лунные узлы сравнительно быстро (с периодом 18.6 лет) смещаются по эклиптике, то драконический год значительно короче остальных и составляет всего 346.62003 суток (346 суток 14 часов 52 минуты 51 секунду</a:t>
            </a:r>
          </a:p>
        </p:txBody>
      </p:sp>
    </p:spTree>
    <p:extLst>
      <p:ext uri="{BB962C8B-B14F-4D97-AF65-F5344CB8AC3E}">
        <p14:creationId xmlns:p14="http://schemas.microsoft.com/office/powerpoint/2010/main" val="2671981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t>Задача (№308)</a:t>
            </a:r>
            <a:endParaRPr lang="ru-RU" sz="4800" dirty="0"/>
          </a:p>
        </p:txBody>
      </p:sp>
      <p:sp>
        <p:nvSpPr>
          <p:cNvPr id="3" name="Объект 2"/>
          <p:cNvSpPr>
            <a:spLocks noGrp="1"/>
          </p:cNvSpPr>
          <p:nvPr>
            <p:ph sz="quarter" idx="13"/>
          </p:nvPr>
        </p:nvSpPr>
        <p:spPr>
          <a:xfrm>
            <a:off x="609600" y="1772816"/>
            <a:ext cx="7924800" cy="3942184"/>
          </a:xfrm>
        </p:spPr>
        <p:txBody>
          <a:bodyPr>
            <a:normAutofit/>
          </a:bodyPr>
          <a:lstStyle/>
          <a:p>
            <a:r>
              <a:rPr lang="ru-RU" sz="2400" dirty="0" smtClean="0"/>
              <a:t>Какова ошибка египетского календаря, по которому год равнялся 365 суток? Когда будет весеннее равноденствие по этому календарю через 100 лет? Когда приблизительно весеннее равноденствие придется на осень?</a:t>
            </a:r>
            <a:endParaRPr lang="ru-RU" sz="2400" dirty="0"/>
          </a:p>
        </p:txBody>
      </p:sp>
    </p:spTree>
    <p:extLst>
      <p:ext uri="{BB962C8B-B14F-4D97-AF65-F5344CB8AC3E}">
        <p14:creationId xmlns:p14="http://schemas.microsoft.com/office/powerpoint/2010/main" val="1796848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06090"/>
          </a:xfrm>
        </p:spPr>
        <p:txBody>
          <a:bodyPr/>
          <a:lstStyle/>
          <a:p>
            <a:pPr algn="ctr"/>
            <a:r>
              <a:rPr lang="ru-RU" sz="4000" dirty="0" smtClean="0"/>
              <a:t>ГОД</a:t>
            </a:r>
            <a:endParaRPr lang="ru-RU" sz="4000" dirty="0"/>
          </a:p>
        </p:txBody>
      </p:sp>
      <p:sp>
        <p:nvSpPr>
          <p:cNvPr id="3" name="Объект 2"/>
          <p:cNvSpPr>
            <a:spLocks noGrp="1"/>
          </p:cNvSpPr>
          <p:nvPr>
            <p:ph sz="quarter" idx="13"/>
          </p:nvPr>
        </p:nvSpPr>
        <p:spPr>
          <a:xfrm>
            <a:off x="611560" y="1124744"/>
            <a:ext cx="7924800" cy="4114800"/>
          </a:xfrm>
        </p:spPr>
        <p:txBody>
          <a:bodyPr>
            <a:normAutofit/>
          </a:bodyPr>
          <a:lstStyle/>
          <a:p>
            <a:r>
              <a:rPr lang="ru-RU" sz="1800" dirty="0" smtClean="0"/>
              <a:t>Абсолютное </a:t>
            </a:r>
            <a:r>
              <a:rPr lang="ru-RU" sz="1800" dirty="0"/>
              <a:t>значение продолжительности звёздного года связано только с орбитальным движением Земли, а тропического - ещё и с прецессией её оси, и со временем практически не меняется. </a:t>
            </a:r>
            <a:endParaRPr lang="ru-RU" sz="1800" dirty="0" smtClean="0"/>
          </a:p>
          <a:p>
            <a:r>
              <a:rPr lang="ru-RU" sz="1800" dirty="0"/>
              <a:t>Однако, </a:t>
            </a:r>
            <a:r>
              <a:rPr lang="ru-RU" sz="1800" dirty="0" smtClean="0"/>
              <a:t>продолжительность </a:t>
            </a:r>
            <a:r>
              <a:rPr lang="ru-RU" sz="1800" dirty="0"/>
              <a:t>суток медленно увеличивается, и поэтому число суток, содержащихся в тропическом году, должно медленно, но неуклонно уменьшаться. </a:t>
            </a:r>
            <a:endParaRPr lang="ru-RU" sz="1800" dirty="0" smtClean="0"/>
          </a:p>
          <a:p>
            <a:r>
              <a:rPr lang="ru-RU" sz="1800" dirty="0"/>
              <a:t>Так, тропический год, выраженный в продолжительности суток, будет равен: </a:t>
            </a:r>
            <a:endParaRPr lang="ru-RU" sz="1800" dirty="0" smtClean="0"/>
          </a:p>
          <a:p>
            <a:pPr lvl="3"/>
            <a:r>
              <a:rPr lang="ru-RU" sz="1800" dirty="0" smtClean="0"/>
              <a:t>в </a:t>
            </a:r>
            <a:r>
              <a:rPr lang="ru-RU" sz="1800" dirty="0"/>
              <a:t>3000 г. до н.э.          </a:t>
            </a:r>
            <a:r>
              <a:rPr lang="ru-RU" sz="1800" dirty="0" smtClean="0"/>
              <a:t>365.242500 </a:t>
            </a:r>
            <a:r>
              <a:rPr lang="ru-RU" sz="1800" dirty="0"/>
              <a:t>суток     </a:t>
            </a:r>
            <a:endParaRPr lang="ru-RU" sz="1800" dirty="0" smtClean="0"/>
          </a:p>
          <a:p>
            <a:pPr lvl="3"/>
            <a:r>
              <a:rPr lang="ru-RU" sz="1800" dirty="0" smtClean="0"/>
              <a:t>в </a:t>
            </a:r>
            <a:r>
              <a:rPr lang="ru-RU" sz="1800" dirty="0"/>
              <a:t>1 г. н.э.                  </a:t>
            </a:r>
            <a:r>
              <a:rPr lang="ru-RU" sz="1800" dirty="0" smtClean="0"/>
              <a:t>   365.242316 </a:t>
            </a:r>
            <a:r>
              <a:rPr lang="ru-RU" sz="1800" dirty="0"/>
              <a:t>суток     </a:t>
            </a:r>
            <a:endParaRPr lang="ru-RU" sz="1800" dirty="0" smtClean="0"/>
          </a:p>
          <a:p>
            <a:pPr lvl="3"/>
            <a:r>
              <a:rPr lang="ru-RU" sz="1800" dirty="0" smtClean="0"/>
              <a:t>в </a:t>
            </a:r>
            <a:r>
              <a:rPr lang="ru-RU" sz="1800" dirty="0"/>
              <a:t>1900 г. н.э.               365.242199 суток     </a:t>
            </a:r>
            <a:endParaRPr lang="ru-RU" sz="1800" dirty="0" smtClean="0"/>
          </a:p>
          <a:p>
            <a:pPr lvl="3"/>
            <a:r>
              <a:rPr lang="ru-RU" sz="1800" dirty="0" smtClean="0"/>
              <a:t>в </a:t>
            </a:r>
            <a:r>
              <a:rPr lang="ru-RU" sz="1800" dirty="0"/>
              <a:t>4000 г. н.э.               365.242070 суток</a:t>
            </a:r>
          </a:p>
        </p:txBody>
      </p:sp>
    </p:spTree>
    <p:extLst>
      <p:ext uri="{BB962C8B-B14F-4D97-AF65-F5344CB8AC3E}">
        <p14:creationId xmlns:p14="http://schemas.microsoft.com/office/powerpoint/2010/main" val="1448984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994122"/>
          </a:xfrm>
        </p:spPr>
        <p:txBody>
          <a:bodyPr/>
          <a:lstStyle/>
          <a:p>
            <a:pPr algn="ctr"/>
            <a:r>
              <a:rPr lang="ru-RU" dirty="0" smtClean="0"/>
              <a:t>ГОД</a:t>
            </a:r>
            <a:endParaRPr lang="ru-RU" dirty="0"/>
          </a:p>
        </p:txBody>
      </p:sp>
      <p:sp>
        <p:nvSpPr>
          <p:cNvPr id="3" name="Объект 2"/>
          <p:cNvSpPr>
            <a:spLocks noGrp="1"/>
          </p:cNvSpPr>
          <p:nvPr>
            <p:ph sz="quarter" idx="13"/>
          </p:nvPr>
        </p:nvSpPr>
        <p:spPr>
          <a:xfrm>
            <a:off x="609600" y="1772816"/>
            <a:ext cx="7924800" cy="3942184"/>
          </a:xfrm>
        </p:spPr>
        <p:txBody>
          <a:bodyPr>
            <a:normAutofit/>
          </a:bodyPr>
          <a:lstStyle/>
          <a:p>
            <a:r>
              <a:rPr lang="ru-RU" sz="2400" dirty="0"/>
              <a:t>В настоящее время величина тропического года (выраженная в текущей продолжительности суток) уменьшается каждое столетие на 0.54 секунды. Миллиард лет назад сутки были примерно на 4 часа короче, чем сейчас, а через 4.5 млрд. лет за год Земля будет делать всего 9 оборотов вокруг оси</a:t>
            </a:r>
          </a:p>
        </p:txBody>
      </p:sp>
    </p:spTree>
    <p:extLst>
      <p:ext uri="{BB962C8B-B14F-4D97-AF65-F5344CB8AC3E}">
        <p14:creationId xmlns:p14="http://schemas.microsoft.com/office/powerpoint/2010/main" val="1432070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t>Задача (№316)</a:t>
            </a:r>
            <a:endParaRPr lang="ru-RU" sz="4800" dirty="0"/>
          </a:p>
        </p:txBody>
      </p:sp>
      <p:sp>
        <p:nvSpPr>
          <p:cNvPr id="3" name="Объект 2"/>
          <p:cNvSpPr>
            <a:spLocks noGrp="1"/>
          </p:cNvSpPr>
          <p:nvPr>
            <p:ph sz="quarter" idx="13"/>
          </p:nvPr>
        </p:nvSpPr>
        <p:spPr>
          <a:xfrm>
            <a:off x="609600" y="1772816"/>
            <a:ext cx="7924800" cy="3942184"/>
          </a:xfrm>
        </p:spPr>
        <p:txBody>
          <a:bodyPr>
            <a:normAutofit/>
          </a:bodyPr>
          <a:lstStyle/>
          <a:p>
            <a:r>
              <a:rPr lang="ru-RU" sz="2400" dirty="0" smtClean="0"/>
              <a:t>Астроном </a:t>
            </a:r>
            <a:r>
              <a:rPr lang="ru-RU" sz="2400" dirty="0" err="1" smtClean="0"/>
              <a:t>Медлер</a:t>
            </a:r>
            <a:r>
              <a:rPr lang="ru-RU" sz="2400" dirty="0" smtClean="0"/>
              <a:t> (1794 – 1874) в Юрьеве (ныне г. Тарту) предложил ввести календарь, по которому следует в каждые 128 лет принять 31 високосный год. Определить продолжительность года в календаре </a:t>
            </a:r>
            <a:r>
              <a:rPr lang="ru-RU" sz="2400" dirty="0" err="1" smtClean="0"/>
              <a:t>Медлера</a:t>
            </a:r>
            <a:r>
              <a:rPr lang="ru-RU" sz="2400" dirty="0" smtClean="0"/>
              <a:t> и величину ошибки </a:t>
            </a:r>
            <a:r>
              <a:rPr lang="ru-RU" sz="2400" smtClean="0"/>
              <a:t>его летоисчисления.</a:t>
            </a:r>
            <a:endParaRPr lang="ru-RU" sz="2400" dirty="0"/>
          </a:p>
        </p:txBody>
      </p:sp>
    </p:spTree>
    <p:extLst>
      <p:ext uri="{BB962C8B-B14F-4D97-AF65-F5344CB8AC3E}">
        <p14:creationId xmlns:p14="http://schemas.microsoft.com/office/powerpoint/2010/main" val="1796848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t>Задача (№5.17)</a:t>
            </a:r>
            <a:endParaRPr lang="ru-RU" sz="4800" dirty="0"/>
          </a:p>
        </p:txBody>
      </p:sp>
      <p:sp>
        <p:nvSpPr>
          <p:cNvPr id="3" name="Объект 2"/>
          <p:cNvSpPr>
            <a:spLocks noGrp="1"/>
          </p:cNvSpPr>
          <p:nvPr>
            <p:ph sz="quarter" idx="13"/>
          </p:nvPr>
        </p:nvSpPr>
        <p:spPr>
          <a:xfrm>
            <a:off x="609600" y="1772816"/>
            <a:ext cx="7924800" cy="3942184"/>
          </a:xfrm>
        </p:spPr>
        <p:txBody>
          <a:bodyPr>
            <a:normAutofit/>
          </a:bodyPr>
          <a:lstStyle/>
          <a:p>
            <a:r>
              <a:rPr lang="ru-RU" sz="2400" dirty="0" smtClean="0"/>
              <a:t>В году 365.24 средних солнечных  суток. Как изменилось бы это число, если бы вращение Земли вокруг оси происходило с прежней скоростью, но в </a:t>
            </a:r>
            <a:r>
              <a:rPr lang="ru-RU" sz="2400" smtClean="0"/>
              <a:t>обратном направлении?</a:t>
            </a:r>
            <a:endParaRPr lang="ru-RU" sz="2400" dirty="0"/>
          </a:p>
        </p:txBody>
      </p:sp>
    </p:spTree>
    <p:extLst>
      <p:ext uri="{BB962C8B-B14F-4D97-AF65-F5344CB8AC3E}">
        <p14:creationId xmlns:p14="http://schemas.microsoft.com/office/powerpoint/2010/main" val="3943343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564904"/>
            <a:ext cx="7924800" cy="1143000"/>
          </a:xfrm>
        </p:spPr>
        <p:txBody>
          <a:bodyPr/>
          <a:lstStyle/>
          <a:p>
            <a:pPr algn="ctr"/>
            <a:r>
              <a:rPr lang="ru-RU" dirty="0" smtClean="0"/>
              <a:t>ВСЕ!</a:t>
            </a:r>
            <a:endParaRPr lang="ru-RU" dirty="0"/>
          </a:p>
        </p:txBody>
      </p:sp>
    </p:spTree>
    <p:extLst>
      <p:ext uri="{BB962C8B-B14F-4D97-AF65-F5344CB8AC3E}">
        <p14:creationId xmlns:p14="http://schemas.microsoft.com/office/powerpoint/2010/main" val="72388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634082"/>
          </a:xfrm>
        </p:spPr>
        <p:txBody>
          <a:bodyPr/>
          <a:lstStyle/>
          <a:p>
            <a:r>
              <a:rPr lang="ru-RU" dirty="0"/>
              <a:t>Приборы для измерения времени</a:t>
            </a:r>
          </a:p>
        </p:txBody>
      </p:sp>
      <p:pic>
        <p:nvPicPr>
          <p:cNvPr id="4098" name="Picture 2" descr="https://encrypted-tbn2.gstatic.com/images?q=tbn:ANd9GcSbwWViuJQ57FME8Btm2Sm1LedLZw34ft5QJzt7qywnFbnIbrqQ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5"/>
            <a:ext cx="258127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demiart.ru/forum/uploads11/post-85684-13562941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412775"/>
            <a:ext cx="2875042" cy="287504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upload.wikimedia.org/wikipedia/commons/0/05/Nautical_chronome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412775"/>
            <a:ext cx="2726531"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23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8"/>
                                        </p:tgtEl>
                                        <p:attrNameLst>
                                          <p:attrName>style.visibility</p:attrName>
                                        </p:attrNameLst>
                                      </p:cBhvr>
                                      <p:to>
                                        <p:strVal val="visible"/>
                                      </p:to>
                                    </p:set>
                                    <p:anim calcmode="lin" valueType="num">
                                      <p:cBhvr additive="base">
                                        <p:cTn id="13" dur="500" fill="hold"/>
                                        <p:tgtEl>
                                          <p:spTgt spid="4108"/>
                                        </p:tgtEl>
                                        <p:attrNameLst>
                                          <p:attrName>ppt_x</p:attrName>
                                        </p:attrNameLst>
                                      </p:cBhvr>
                                      <p:tavLst>
                                        <p:tav tm="0">
                                          <p:val>
                                            <p:strVal val="#ppt_x"/>
                                          </p:val>
                                        </p:tav>
                                        <p:tav tm="100000">
                                          <p:val>
                                            <p:strVal val="#ppt_x"/>
                                          </p:val>
                                        </p:tav>
                                      </p:tavLst>
                                    </p:anim>
                                    <p:anim calcmode="lin" valueType="num">
                                      <p:cBhvr additive="base">
                                        <p:cTn id="14"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10"/>
                                        </p:tgtEl>
                                        <p:attrNameLst>
                                          <p:attrName>style.visibility</p:attrName>
                                        </p:attrNameLst>
                                      </p:cBhvr>
                                      <p:to>
                                        <p:strVal val="visible"/>
                                      </p:to>
                                    </p:set>
                                    <p:anim calcmode="lin" valueType="num">
                                      <p:cBhvr additive="base">
                                        <p:cTn id="19" dur="500" fill="hold"/>
                                        <p:tgtEl>
                                          <p:spTgt spid="4110"/>
                                        </p:tgtEl>
                                        <p:attrNameLst>
                                          <p:attrName>ppt_x</p:attrName>
                                        </p:attrNameLst>
                                      </p:cBhvr>
                                      <p:tavLst>
                                        <p:tav tm="0">
                                          <p:val>
                                            <p:strVal val="#ppt_x"/>
                                          </p:val>
                                        </p:tav>
                                        <p:tav tm="100000">
                                          <p:val>
                                            <p:strVal val="#ppt_x"/>
                                          </p:val>
                                        </p:tav>
                                      </p:tavLst>
                                    </p:anim>
                                    <p:anim calcmode="lin" valueType="num">
                                      <p:cBhvr additive="base">
                                        <p:cTn id="20"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850106"/>
          </a:xfrm>
        </p:spPr>
        <p:txBody>
          <a:bodyPr/>
          <a:lstStyle/>
          <a:p>
            <a:r>
              <a:rPr lang="ru-RU" dirty="0"/>
              <a:t>Приборы для измерения времени</a:t>
            </a:r>
          </a:p>
        </p:txBody>
      </p:sp>
      <p:pic>
        <p:nvPicPr>
          <p:cNvPr id="6146" name="Picture 2" descr="http://i00.i.aliimg.com/img/pb/746/856/314/314856746_2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61169"/>
            <a:ext cx="1975665" cy="40378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crydee.sai.msu.ru/ak4/image004-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461169"/>
            <a:ext cx="1552575" cy="42291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timeway.ru/images/articles/v/vremya_chasov_1/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461169"/>
            <a:ext cx="216217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3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500" fill="hold"/>
                                        <p:tgtEl>
                                          <p:spTgt spid="6150"/>
                                        </p:tgtEl>
                                        <p:attrNameLst>
                                          <p:attrName>ppt_x</p:attrName>
                                        </p:attrNameLst>
                                      </p:cBhvr>
                                      <p:tavLst>
                                        <p:tav tm="0">
                                          <p:val>
                                            <p:strVal val="#ppt_x"/>
                                          </p:val>
                                        </p:tav>
                                        <p:tav tm="100000">
                                          <p:val>
                                            <p:strVal val="#ppt_x"/>
                                          </p:val>
                                        </p:tav>
                                      </p:tavLst>
                                    </p:anim>
                                    <p:anim calcmode="lin" valueType="num">
                                      <p:cBhvr additive="base">
                                        <p:cTn id="14"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additive="base">
                                        <p:cTn id="19" dur="500" fill="hold"/>
                                        <p:tgtEl>
                                          <p:spTgt spid="6148"/>
                                        </p:tgtEl>
                                        <p:attrNameLst>
                                          <p:attrName>ppt_x</p:attrName>
                                        </p:attrNameLst>
                                      </p:cBhvr>
                                      <p:tavLst>
                                        <p:tav tm="0">
                                          <p:val>
                                            <p:strVal val="#ppt_x"/>
                                          </p:val>
                                        </p:tav>
                                        <p:tav tm="100000">
                                          <p:val>
                                            <p:strVal val="#ppt_x"/>
                                          </p:val>
                                        </p:tav>
                                      </p:tavLst>
                                    </p:anim>
                                    <p:anim calcmode="lin" valueType="num">
                                      <p:cBhvr additive="base">
                                        <p:cTn id="20"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Задача №244</a:t>
            </a:r>
            <a:endParaRPr lang="ru-RU" sz="4000" dirty="0"/>
          </a:p>
        </p:txBody>
      </p:sp>
      <p:sp>
        <p:nvSpPr>
          <p:cNvPr id="3" name="Объект 2"/>
          <p:cNvSpPr>
            <a:spLocks noGrp="1"/>
          </p:cNvSpPr>
          <p:nvPr>
            <p:ph sz="quarter" idx="13"/>
          </p:nvPr>
        </p:nvSpPr>
        <p:spPr>
          <a:xfrm>
            <a:off x="609600" y="1772816"/>
            <a:ext cx="7924800" cy="3942184"/>
          </a:xfrm>
        </p:spPr>
        <p:txBody>
          <a:bodyPr>
            <a:normAutofit/>
          </a:bodyPr>
          <a:lstStyle/>
          <a:p>
            <a:r>
              <a:rPr lang="ru-RU" sz="2400" dirty="0" smtClean="0"/>
              <a:t>На сколько секунд часы с секундным маятником, идущие правильно в Москве, ошибались бы за сутки на экваторе? Ускорение силы тяжести в Москве </a:t>
            </a:r>
            <a:r>
              <a:rPr lang="en-US" sz="2400" dirty="0" smtClean="0"/>
              <a:t>g=9.8156 </a:t>
            </a:r>
            <a:r>
              <a:rPr lang="ru-RU" sz="2400" dirty="0" smtClean="0"/>
              <a:t>м/сек</a:t>
            </a:r>
            <a:r>
              <a:rPr lang="ru-RU" sz="2400" baseline="30000" dirty="0" smtClean="0"/>
              <a:t>2</a:t>
            </a:r>
            <a:r>
              <a:rPr lang="ru-RU" sz="2400" dirty="0" smtClean="0"/>
              <a:t>, на экваторе </a:t>
            </a:r>
            <a:r>
              <a:rPr lang="en-US" sz="2400" dirty="0" smtClean="0"/>
              <a:t>g=9.7810 </a:t>
            </a:r>
            <a:r>
              <a:rPr lang="ru-RU" sz="2400" dirty="0" smtClean="0"/>
              <a:t>м/сек</a:t>
            </a:r>
            <a:r>
              <a:rPr lang="ru-RU" sz="2400" baseline="30000" dirty="0" smtClean="0"/>
              <a:t>2</a:t>
            </a:r>
            <a:r>
              <a:rPr lang="ru-RU" sz="2400" dirty="0" smtClean="0"/>
              <a:t>.</a:t>
            </a:r>
            <a:endParaRPr lang="ru-RU" sz="2400" dirty="0"/>
          </a:p>
        </p:txBody>
      </p:sp>
    </p:spTree>
    <p:extLst>
      <p:ext uri="{BB962C8B-B14F-4D97-AF65-F5344CB8AC3E}">
        <p14:creationId xmlns:p14="http://schemas.microsoft.com/office/powerpoint/2010/main" val="2362319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www.nao.nikolaev.ua/new1/images/art/museum/mkr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52736"/>
            <a:ext cx="2393430"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4365104"/>
            <a:ext cx="2512086" cy="369332"/>
          </a:xfrm>
          <a:prstGeom prst="rect">
            <a:avLst/>
          </a:prstGeom>
          <a:noFill/>
        </p:spPr>
        <p:txBody>
          <a:bodyPr wrap="square" rtlCol="0">
            <a:spAutoFit/>
          </a:bodyPr>
          <a:lstStyle/>
          <a:p>
            <a:pPr algn="ctr"/>
            <a:r>
              <a:rPr lang="ru-RU" dirty="0" smtClean="0"/>
              <a:t>Меридианный круг</a:t>
            </a:r>
            <a:endParaRPr lang="ru-RU" dirty="0"/>
          </a:p>
        </p:txBody>
      </p:sp>
      <p:pic>
        <p:nvPicPr>
          <p:cNvPr id="1028" name="Picture 4" descr="http://www.kosmos-inform.ru/wp-content/uploads/2010/07/passazinstr-326x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606" y="887338"/>
            <a:ext cx="3105150"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63606" y="4365104"/>
            <a:ext cx="3168352" cy="369332"/>
          </a:xfrm>
          <a:prstGeom prst="rect">
            <a:avLst/>
          </a:prstGeom>
          <a:noFill/>
        </p:spPr>
        <p:txBody>
          <a:bodyPr wrap="square" rtlCol="0">
            <a:spAutoFit/>
          </a:bodyPr>
          <a:lstStyle/>
          <a:p>
            <a:pPr algn="ctr"/>
            <a:r>
              <a:rPr lang="ru-RU" dirty="0" smtClean="0"/>
              <a:t>Пассажный инструмент</a:t>
            </a:r>
            <a:endParaRPr lang="ru-RU" dirty="0"/>
          </a:p>
        </p:txBody>
      </p:sp>
      <p:pic>
        <p:nvPicPr>
          <p:cNvPr id="1030" name="Picture 6" descr="http://lfvn.astronomer.ru/news/2007/01/0001/image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363588"/>
            <a:ext cx="239077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12160" y="4365104"/>
            <a:ext cx="2448272" cy="369332"/>
          </a:xfrm>
          <a:prstGeom prst="rect">
            <a:avLst/>
          </a:prstGeom>
          <a:noFill/>
        </p:spPr>
        <p:txBody>
          <a:bodyPr wrap="square" rtlCol="0">
            <a:spAutoFit/>
          </a:bodyPr>
          <a:lstStyle/>
          <a:p>
            <a:pPr algn="ctr"/>
            <a:r>
              <a:rPr lang="ru-RU" dirty="0" smtClean="0"/>
              <a:t>Зенит-телескоп</a:t>
            </a:r>
            <a:endParaRPr lang="ru-RU" dirty="0"/>
          </a:p>
        </p:txBody>
      </p:sp>
    </p:spTree>
    <p:extLst>
      <p:ext uri="{BB962C8B-B14F-4D97-AF65-F5344CB8AC3E}">
        <p14:creationId xmlns:p14="http://schemas.microsoft.com/office/powerpoint/2010/main" val="2671052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06090"/>
          </a:xfrm>
        </p:spPr>
        <p:txBody>
          <a:bodyPr/>
          <a:lstStyle/>
          <a:p>
            <a:r>
              <a:rPr lang="ru-RU" dirty="0"/>
              <a:t>Приборы для измерения времени</a:t>
            </a:r>
          </a:p>
        </p:txBody>
      </p:sp>
      <p:pic>
        <p:nvPicPr>
          <p:cNvPr id="5122" name="Picture 2" descr="&amp;Acy;&amp;tcy;&amp;ocy;&amp;mcy;&amp;ncy;&amp;ycy;&amp;iecy; &amp;chcy;&amp;acy;&amp;scy;&amp;y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830" y="1517881"/>
            <a:ext cx="3738796" cy="24871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museum.radioscanner.ru/misc/ch3_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17881"/>
            <a:ext cx="4555229" cy="248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520" y="-99392"/>
            <a:ext cx="9361040" cy="7056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578" name="Oval 2"/>
          <p:cNvSpPr>
            <a:spLocks noChangeArrowheads="1"/>
          </p:cNvSpPr>
          <p:nvPr/>
        </p:nvSpPr>
        <p:spPr bwMode="auto">
          <a:xfrm>
            <a:off x="2124075" y="1052513"/>
            <a:ext cx="5113338" cy="5113337"/>
          </a:xfrm>
          <a:prstGeom prst="ellipse">
            <a:avLst/>
          </a:prstGeom>
          <a:solidFill>
            <a:srgbClr val="CCFFFF"/>
          </a:solidFill>
          <a:ln w="381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579" name="AutoShape 3"/>
          <p:cNvSpPr>
            <a:spLocks noChangeArrowheads="1"/>
          </p:cNvSpPr>
          <p:nvPr/>
        </p:nvSpPr>
        <p:spPr bwMode="auto">
          <a:xfrm>
            <a:off x="4500563" y="3357563"/>
            <a:ext cx="287337" cy="288925"/>
          </a:xfrm>
          <a:prstGeom prst="smileyFace">
            <a:avLst>
              <a:gd name="adj" fmla="val 4653"/>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580" name="Line 7"/>
          <p:cNvSpPr>
            <a:spLocks noChangeShapeType="1"/>
          </p:cNvSpPr>
          <p:nvPr/>
        </p:nvSpPr>
        <p:spPr bwMode="auto">
          <a:xfrm>
            <a:off x="3492500" y="1341438"/>
            <a:ext cx="2447925" cy="453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581" name="Oval 8"/>
          <p:cNvSpPr>
            <a:spLocks noChangeArrowheads="1"/>
          </p:cNvSpPr>
          <p:nvPr/>
        </p:nvSpPr>
        <p:spPr bwMode="auto">
          <a:xfrm>
            <a:off x="2124075" y="1052513"/>
            <a:ext cx="5111750" cy="511175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582" name="Text Box 14"/>
          <p:cNvSpPr txBox="1">
            <a:spLocks noChangeArrowheads="1"/>
          </p:cNvSpPr>
          <p:nvPr/>
        </p:nvSpPr>
        <p:spPr bwMode="auto">
          <a:xfrm>
            <a:off x="3059113" y="692150"/>
            <a:ext cx="433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P</a:t>
            </a:r>
            <a:endParaRPr lang="ru-RU"/>
          </a:p>
        </p:txBody>
      </p:sp>
      <p:sp>
        <p:nvSpPr>
          <p:cNvPr id="24583" name="Text Box 15"/>
          <p:cNvSpPr txBox="1">
            <a:spLocks noChangeArrowheads="1"/>
          </p:cNvSpPr>
          <p:nvPr/>
        </p:nvSpPr>
        <p:spPr bwMode="auto">
          <a:xfrm>
            <a:off x="5867400" y="58769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P’</a:t>
            </a:r>
            <a:endParaRPr lang="ru-RU"/>
          </a:p>
        </p:txBody>
      </p:sp>
      <p:sp>
        <p:nvSpPr>
          <p:cNvPr id="19482" name="Oval 26"/>
          <p:cNvSpPr>
            <a:spLocks noChangeArrowheads="1"/>
          </p:cNvSpPr>
          <p:nvPr/>
        </p:nvSpPr>
        <p:spPr bwMode="auto">
          <a:xfrm rot="-1635274">
            <a:off x="2124075" y="2997200"/>
            <a:ext cx="5111750" cy="1079500"/>
          </a:xfrm>
          <a:prstGeom prst="ellipse">
            <a:avLst/>
          </a:prstGeom>
          <a:solidFill>
            <a:srgbClr val="FFFF00">
              <a:alpha val="41176"/>
            </a:srgbClr>
          </a:solidFill>
          <a:ln w="381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484" name="Line 28"/>
          <p:cNvSpPr>
            <a:spLocks noChangeShapeType="1"/>
          </p:cNvSpPr>
          <p:nvPr/>
        </p:nvSpPr>
        <p:spPr bwMode="auto">
          <a:xfrm flipV="1">
            <a:off x="2411413" y="2349500"/>
            <a:ext cx="4537075" cy="2374900"/>
          </a:xfrm>
          <a:prstGeom prst="line">
            <a:avLst/>
          </a:prstGeom>
          <a:noFill/>
          <a:ln w="952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85" name="Oval 29"/>
          <p:cNvSpPr>
            <a:spLocks noChangeArrowheads="1"/>
          </p:cNvSpPr>
          <p:nvPr/>
        </p:nvSpPr>
        <p:spPr bwMode="auto">
          <a:xfrm>
            <a:off x="2124075" y="2852738"/>
            <a:ext cx="5111750" cy="1439862"/>
          </a:xfrm>
          <a:prstGeom prst="ellipse">
            <a:avLst/>
          </a:prstGeom>
          <a:solidFill>
            <a:schemeClr val="accent1">
              <a:alpha val="3294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486" name="Text Box 30"/>
          <p:cNvSpPr txBox="1">
            <a:spLocks noChangeArrowheads="1"/>
          </p:cNvSpPr>
          <p:nvPr/>
        </p:nvSpPr>
        <p:spPr bwMode="auto">
          <a:xfrm>
            <a:off x="4211638" y="43656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W</a:t>
            </a:r>
            <a:endParaRPr lang="ru-RU"/>
          </a:p>
        </p:txBody>
      </p:sp>
      <p:sp>
        <p:nvSpPr>
          <p:cNvPr id="19487" name="Text Box 31"/>
          <p:cNvSpPr txBox="1">
            <a:spLocks noChangeArrowheads="1"/>
          </p:cNvSpPr>
          <p:nvPr/>
        </p:nvSpPr>
        <p:spPr bwMode="auto">
          <a:xfrm>
            <a:off x="4643438" y="249237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E</a:t>
            </a:r>
            <a:endParaRPr lang="ru-RU"/>
          </a:p>
        </p:txBody>
      </p:sp>
      <p:sp>
        <p:nvSpPr>
          <p:cNvPr id="19488" name="Text Box 32"/>
          <p:cNvSpPr txBox="1">
            <a:spLocks noChangeArrowheads="1"/>
          </p:cNvSpPr>
          <p:nvPr/>
        </p:nvSpPr>
        <p:spPr bwMode="auto">
          <a:xfrm>
            <a:off x="1692275" y="3429000"/>
            <a:ext cx="433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N</a:t>
            </a:r>
            <a:endParaRPr lang="ru-RU"/>
          </a:p>
        </p:txBody>
      </p:sp>
      <p:sp>
        <p:nvSpPr>
          <p:cNvPr id="19489" name="Text Box 33"/>
          <p:cNvSpPr txBox="1">
            <a:spLocks noChangeArrowheads="1"/>
          </p:cNvSpPr>
          <p:nvPr/>
        </p:nvSpPr>
        <p:spPr bwMode="auto">
          <a:xfrm>
            <a:off x="7308850" y="342900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S</a:t>
            </a:r>
            <a:endParaRPr lang="ru-RU"/>
          </a:p>
        </p:txBody>
      </p:sp>
      <p:sp>
        <p:nvSpPr>
          <p:cNvPr id="24592" name="Arc 35"/>
          <p:cNvSpPr>
            <a:spLocks/>
          </p:cNvSpPr>
          <p:nvPr/>
        </p:nvSpPr>
        <p:spPr bwMode="auto">
          <a:xfrm rot="-1670284">
            <a:off x="3059113" y="1052513"/>
            <a:ext cx="882650" cy="430212"/>
          </a:xfrm>
          <a:custGeom>
            <a:avLst/>
            <a:gdLst>
              <a:gd name="T0" fmla="*/ 2147483647 w 43200"/>
              <a:gd name="T1" fmla="*/ 2147483647 h 42352"/>
              <a:gd name="T2" fmla="*/ 2147483647 w 43200"/>
              <a:gd name="T3" fmla="*/ 0 h 42352"/>
              <a:gd name="T4" fmla="*/ 2147483647 w 43200"/>
              <a:gd name="T5" fmla="*/ 2147483647 h 42352"/>
              <a:gd name="T6" fmla="*/ 0 60000 65536"/>
              <a:gd name="T7" fmla="*/ 0 60000 65536"/>
              <a:gd name="T8" fmla="*/ 0 60000 65536"/>
            </a:gdLst>
            <a:ahLst/>
            <a:cxnLst>
              <a:cxn ang="T6">
                <a:pos x="T0" y="T1"/>
              </a:cxn>
              <a:cxn ang="T7">
                <a:pos x="T2" y="T3"/>
              </a:cxn>
              <a:cxn ang="T8">
                <a:pos x="T4" y="T5"/>
              </a:cxn>
            </a:cxnLst>
            <a:rect l="0" t="0" r="r" b="b"/>
            <a:pathLst>
              <a:path w="43200" h="42352" fill="none" extrusionOk="0">
                <a:moveTo>
                  <a:pt x="29238" y="547"/>
                </a:moveTo>
                <a:cubicBezTo>
                  <a:pt x="37640" y="3724"/>
                  <a:pt x="43200" y="11769"/>
                  <a:pt x="43200" y="20752"/>
                </a:cubicBezTo>
                <a:cubicBezTo>
                  <a:pt x="43200" y="32681"/>
                  <a:pt x="33529" y="42352"/>
                  <a:pt x="21600" y="42352"/>
                </a:cubicBezTo>
                <a:cubicBezTo>
                  <a:pt x="9670" y="42352"/>
                  <a:pt x="0" y="32681"/>
                  <a:pt x="0" y="20752"/>
                </a:cubicBezTo>
                <a:cubicBezTo>
                  <a:pt x="0" y="11131"/>
                  <a:pt x="6362" y="2670"/>
                  <a:pt x="15605" y="0"/>
                </a:cubicBezTo>
              </a:path>
              <a:path w="43200" h="42352" stroke="0" extrusionOk="0">
                <a:moveTo>
                  <a:pt x="29238" y="547"/>
                </a:moveTo>
                <a:cubicBezTo>
                  <a:pt x="37640" y="3724"/>
                  <a:pt x="43200" y="11769"/>
                  <a:pt x="43200" y="20752"/>
                </a:cubicBezTo>
                <a:cubicBezTo>
                  <a:pt x="43200" y="32681"/>
                  <a:pt x="33529" y="42352"/>
                  <a:pt x="21600" y="42352"/>
                </a:cubicBezTo>
                <a:cubicBezTo>
                  <a:pt x="9670" y="42352"/>
                  <a:pt x="0" y="32681"/>
                  <a:pt x="0" y="20752"/>
                </a:cubicBezTo>
                <a:cubicBezTo>
                  <a:pt x="0" y="11131"/>
                  <a:pt x="6362" y="2670"/>
                  <a:pt x="15605" y="0"/>
                </a:cubicBezTo>
                <a:lnTo>
                  <a:pt x="21600" y="20752"/>
                </a:lnTo>
                <a:lnTo>
                  <a:pt x="29238" y="547"/>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492" name="AutoShape 36"/>
          <p:cNvSpPr>
            <a:spLocks noChangeArrowheads="1"/>
          </p:cNvSpPr>
          <p:nvPr/>
        </p:nvSpPr>
        <p:spPr bwMode="auto">
          <a:xfrm rot="-1660864">
            <a:off x="4067175" y="1484313"/>
            <a:ext cx="431800" cy="2159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493" name="Oval 37"/>
          <p:cNvSpPr>
            <a:spLocks noChangeArrowheads="1"/>
          </p:cNvSpPr>
          <p:nvPr/>
        </p:nvSpPr>
        <p:spPr bwMode="auto">
          <a:xfrm rot="-1672199">
            <a:off x="3924300" y="1052513"/>
            <a:ext cx="1584325" cy="5111750"/>
          </a:xfrm>
          <a:prstGeom prst="ellipse">
            <a:avLst/>
          </a:prstGeom>
          <a:solidFill>
            <a:srgbClr val="800080">
              <a:alpha val="18039"/>
            </a:srgbClr>
          </a:solidFill>
          <a:ln w="38100">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595" name="Text Box 38"/>
          <p:cNvSpPr txBox="1">
            <a:spLocks noChangeArrowheads="1"/>
          </p:cNvSpPr>
          <p:nvPr/>
        </p:nvSpPr>
        <p:spPr bwMode="auto">
          <a:xfrm>
            <a:off x="900113" y="558958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ru-RU"/>
          </a:p>
        </p:txBody>
      </p:sp>
      <p:sp>
        <p:nvSpPr>
          <p:cNvPr id="19496" name="Line 40"/>
          <p:cNvSpPr>
            <a:spLocks noChangeShapeType="1"/>
          </p:cNvSpPr>
          <p:nvPr/>
        </p:nvSpPr>
        <p:spPr bwMode="auto">
          <a:xfrm flipH="1" flipV="1">
            <a:off x="4284663" y="1628775"/>
            <a:ext cx="358775" cy="187166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97" name="Line 41"/>
          <p:cNvSpPr>
            <a:spLocks noChangeShapeType="1"/>
          </p:cNvSpPr>
          <p:nvPr/>
        </p:nvSpPr>
        <p:spPr bwMode="auto">
          <a:xfrm>
            <a:off x="4643438" y="3500438"/>
            <a:ext cx="936625" cy="144462"/>
          </a:xfrm>
          <a:prstGeom prst="line">
            <a:avLst/>
          </a:prstGeom>
          <a:noFill/>
          <a:ln w="3810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98" name="Arc 42"/>
          <p:cNvSpPr>
            <a:spLocks/>
          </p:cNvSpPr>
          <p:nvPr/>
        </p:nvSpPr>
        <p:spPr bwMode="auto">
          <a:xfrm rot="17120247" flipV="1">
            <a:off x="4589463" y="3052763"/>
            <a:ext cx="358775" cy="536575"/>
          </a:xfrm>
          <a:custGeom>
            <a:avLst/>
            <a:gdLst>
              <a:gd name="T0" fmla="*/ 0 w 21600"/>
              <a:gd name="T1" fmla="*/ 0 h 24727"/>
              <a:gd name="T2" fmla="*/ 2147483647 w 21600"/>
              <a:gd name="T3" fmla="*/ 2147483647 h 24727"/>
              <a:gd name="T4" fmla="*/ 0 w 21600"/>
              <a:gd name="T5" fmla="*/ 2147483647 h 24727"/>
              <a:gd name="T6" fmla="*/ 0 60000 65536"/>
              <a:gd name="T7" fmla="*/ 0 60000 65536"/>
              <a:gd name="T8" fmla="*/ 0 60000 65536"/>
            </a:gdLst>
            <a:ahLst/>
            <a:cxnLst>
              <a:cxn ang="T6">
                <a:pos x="T0" y="T1"/>
              </a:cxn>
              <a:cxn ang="T7">
                <a:pos x="T2" y="T3"/>
              </a:cxn>
              <a:cxn ang="T8">
                <a:pos x="T4" y="T5"/>
              </a:cxn>
            </a:cxnLst>
            <a:rect l="0" t="0" r="r" b="b"/>
            <a:pathLst>
              <a:path w="21600" h="24727" fill="none" extrusionOk="0">
                <a:moveTo>
                  <a:pt x="0" y="0"/>
                </a:moveTo>
                <a:cubicBezTo>
                  <a:pt x="11929" y="0"/>
                  <a:pt x="21600" y="9670"/>
                  <a:pt x="21600" y="21600"/>
                </a:cubicBezTo>
                <a:cubicBezTo>
                  <a:pt x="21600" y="22646"/>
                  <a:pt x="21523" y="23691"/>
                  <a:pt x="21372" y="24727"/>
                </a:cubicBezTo>
              </a:path>
              <a:path w="21600" h="24727" stroke="0" extrusionOk="0">
                <a:moveTo>
                  <a:pt x="0" y="0"/>
                </a:moveTo>
                <a:cubicBezTo>
                  <a:pt x="11929" y="0"/>
                  <a:pt x="21600" y="9670"/>
                  <a:pt x="21600" y="21600"/>
                </a:cubicBezTo>
                <a:cubicBezTo>
                  <a:pt x="21600" y="22646"/>
                  <a:pt x="21523" y="23691"/>
                  <a:pt x="21372" y="24727"/>
                </a:cubicBezTo>
                <a:lnTo>
                  <a:pt x="0" y="21600"/>
                </a:lnTo>
                <a:lnTo>
                  <a:pt x="0" y="0"/>
                </a:lnTo>
                <a:close/>
              </a:path>
            </a:pathLst>
          </a:custGeom>
          <a:noFill/>
          <a:ln w="28575">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19504"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2924175"/>
            <a:ext cx="282575"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506" name="Oval 50"/>
          <p:cNvSpPr>
            <a:spLocks noChangeArrowheads="1"/>
          </p:cNvSpPr>
          <p:nvPr/>
        </p:nvSpPr>
        <p:spPr bwMode="auto">
          <a:xfrm>
            <a:off x="3348038" y="4581525"/>
            <a:ext cx="142875" cy="1428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507" name="Text Box 51"/>
          <p:cNvSpPr txBox="1">
            <a:spLocks noChangeArrowheads="1"/>
          </p:cNvSpPr>
          <p:nvPr/>
        </p:nvSpPr>
        <p:spPr bwMode="auto">
          <a:xfrm>
            <a:off x="3348038" y="4652963"/>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ru-RU"/>
              <a:t>ɤ</a:t>
            </a:r>
          </a:p>
        </p:txBody>
      </p:sp>
      <p:sp>
        <p:nvSpPr>
          <p:cNvPr id="19508" name="AutoShape 52"/>
          <p:cNvSpPr>
            <a:spLocks noChangeArrowheads="1"/>
          </p:cNvSpPr>
          <p:nvPr/>
        </p:nvSpPr>
        <p:spPr bwMode="auto">
          <a:xfrm>
            <a:off x="179388" y="3933825"/>
            <a:ext cx="1871662" cy="935038"/>
          </a:xfrm>
          <a:prstGeom prst="wedgeRectCallout">
            <a:avLst>
              <a:gd name="adj1" fmla="val 124046"/>
              <a:gd name="adj2"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hlinkClick r:id="" action="ppaction://noaction"/>
              </a:rPr>
              <a:t>Точка весеннего равноденствия</a:t>
            </a:r>
            <a:endParaRPr lang="ru-RU"/>
          </a:p>
        </p:txBody>
      </p:sp>
      <p:sp>
        <p:nvSpPr>
          <p:cNvPr id="19515" name="Line 59"/>
          <p:cNvSpPr>
            <a:spLocks noChangeShapeType="1"/>
          </p:cNvSpPr>
          <p:nvPr/>
        </p:nvSpPr>
        <p:spPr bwMode="auto">
          <a:xfrm flipH="1">
            <a:off x="3419475" y="3500438"/>
            <a:ext cx="1223963" cy="1152525"/>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516" name="Arc 60"/>
          <p:cNvSpPr>
            <a:spLocks/>
          </p:cNvSpPr>
          <p:nvPr/>
        </p:nvSpPr>
        <p:spPr bwMode="auto">
          <a:xfrm rot="10800000" flipH="1">
            <a:off x="5305425" y="3027363"/>
            <a:ext cx="407988" cy="587375"/>
          </a:xfrm>
          <a:custGeom>
            <a:avLst/>
            <a:gdLst>
              <a:gd name="T0" fmla="*/ 2147483647 w 21600"/>
              <a:gd name="T1" fmla="*/ 0 h 28994"/>
              <a:gd name="T2" fmla="*/ 2147483647 w 21600"/>
              <a:gd name="T3" fmla="*/ 2147483647 h 28994"/>
              <a:gd name="T4" fmla="*/ 0 w 21600"/>
              <a:gd name="T5" fmla="*/ 2147483647 h 28994"/>
              <a:gd name="T6" fmla="*/ 0 60000 65536"/>
              <a:gd name="T7" fmla="*/ 0 60000 65536"/>
              <a:gd name="T8" fmla="*/ 0 60000 65536"/>
            </a:gdLst>
            <a:ahLst/>
            <a:cxnLst>
              <a:cxn ang="T6">
                <a:pos x="T0" y="T1"/>
              </a:cxn>
              <a:cxn ang="T7">
                <a:pos x="T2" y="T3"/>
              </a:cxn>
              <a:cxn ang="T8">
                <a:pos x="T4" y="T5"/>
              </a:cxn>
            </a:cxnLst>
            <a:rect l="0" t="0" r="r" b="b"/>
            <a:pathLst>
              <a:path w="21600" h="28994" fill="none" extrusionOk="0">
                <a:moveTo>
                  <a:pt x="335" y="-1"/>
                </a:moveTo>
                <a:cubicBezTo>
                  <a:pt x="12132" y="182"/>
                  <a:pt x="21600" y="9798"/>
                  <a:pt x="21600" y="21597"/>
                </a:cubicBezTo>
                <a:cubicBezTo>
                  <a:pt x="21600" y="24120"/>
                  <a:pt x="21157" y="26623"/>
                  <a:pt x="20293" y="28993"/>
                </a:cubicBezTo>
              </a:path>
              <a:path w="21600" h="28994" stroke="0" extrusionOk="0">
                <a:moveTo>
                  <a:pt x="335" y="-1"/>
                </a:moveTo>
                <a:cubicBezTo>
                  <a:pt x="12132" y="182"/>
                  <a:pt x="21600" y="9798"/>
                  <a:pt x="21600" y="21597"/>
                </a:cubicBezTo>
                <a:cubicBezTo>
                  <a:pt x="21600" y="24120"/>
                  <a:pt x="21157" y="26623"/>
                  <a:pt x="20293" y="28993"/>
                </a:cubicBezTo>
                <a:lnTo>
                  <a:pt x="0" y="21597"/>
                </a:lnTo>
                <a:lnTo>
                  <a:pt x="335" y="-1"/>
                </a:lnTo>
                <a:close/>
              </a:path>
            </a:pathLst>
          </a:custGeom>
          <a:noFill/>
          <a:ln w="28575">
            <a:solidFill>
              <a:srgbClr val="008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517" name="Text Box 61"/>
          <p:cNvSpPr txBox="1">
            <a:spLocks noChangeArrowheads="1"/>
          </p:cNvSpPr>
          <p:nvPr/>
        </p:nvSpPr>
        <p:spPr bwMode="auto">
          <a:xfrm>
            <a:off x="5724525" y="2986088"/>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t</a:t>
            </a:r>
            <a:endParaRPr lang="el-GR"/>
          </a:p>
        </p:txBody>
      </p:sp>
    </p:spTree>
    <p:extLst>
      <p:ext uri="{BB962C8B-B14F-4D97-AF65-F5344CB8AC3E}">
        <p14:creationId xmlns:p14="http://schemas.microsoft.com/office/powerpoint/2010/main" val="834782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82"/>
                                        </p:tgtEl>
                                        <p:attrNameLst>
                                          <p:attrName>style.visibility</p:attrName>
                                        </p:attrNameLst>
                                      </p:cBhvr>
                                      <p:to>
                                        <p:strVal val="visible"/>
                                      </p:to>
                                    </p:set>
                                    <p:anim calcmode="lin" valueType="num">
                                      <p:cBhvr>
                                        <p:cTn id="7" dur="500" fill="hold"/>
                                        <p:tgtEl>
                                          <p:spTgt spid="19482"/>
                                        </p:tgtEl>
                                        <p:attrNameLst>
                                          <p:attrName>ppt_w</p:attrName>
                                        </p:attrNameLst>
                                      </p:cBhvr>
                                      <p:tavLst>
                                        <p:tav tm="0">
                                          <p:val>
                                            <p:fltVal val="0"/>
                                          </p:val>
                                        </p:tav>
                                        <p:tav tm="100000">
                                          <p:val>
                                            <p:strVal val="#ppt_w"/>
                                          </p:val>
                                        </p:tav>
                                      </p:tavLst>
                                    </p:anim>
                                    <p:anim calcmode="lin" valueType="num">
                                      <p:cBhvr>
                                        <p:cTn id="8" dur="500" fill="hold"/>
                                        <p:tgtEl>
                                          <p:spTgt spid="19482"/>
                                        </p:tgtEl>
                                        <p:attrNameLst>
                                          <p:attrName>ppt_h</p:attrName>
                                        </p:attrNameLst>
                                      </p:cBhvr>
                                      <p:tavLst>
                                        <p:tav tm="0">
                                          <p:val>
                                            <p:fltVal val="0"/>
                                          </p:val>
                                        </p:tav>
                                        <p:tav tm="100000">
                                          <p:val>
                                            <p:strVal val="#ppt_h"/>
                                          </p:val>
                                        </p:tav>
                                      </p:tavLst>
                                    </p:anim>
                                    <p:animEffect transition="in" filter="fade">
                                      <p:cBhvr>
                                        <p:cTn id="9" dur="500"/>
                                        <p:tgtEl>
                                          <p:spTgt spid="1948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9484"/>
                                        </p:tgtEl>
                                        <p:attrNameLst>
                                          <p:attrName>style.visibility</p:attrName>
                                        </p:attrNameLst>
                                      </p:cBhvr>
                                      <p:to>
                                        <p:strVal val="visible"/>
                                      </p:to>
                                    </p:set>
                                    <p:anim calcmode="lin" valueType="num">
                                      <p:cBhvr>
                                        <p:cTn id="12" dur="500" fill="hold"/>
                                        <p:tgtEl>
                                          <p:spTgt spid="19484"/>
                                        </p:tgtEl>
                                        <p:attrNameLst>
                                          <p:attrName>ppt_w</p:attrName>
                                        </p:attrNameLst>
                                      </p:cBhvr>
                                      <p:tavLst>
                                        <p:tav tm="0">
                                          <p:val>
                                            <p:fltVal val="0"/>
                                          </p:val>
                                        </p:tav>
                                        <p:tav tm="100000">
                                          <p:val>
                                            <p:strVal val="#ppt_w"/>
                                          </p:val>
                                        </p:tav>
                                      </p:tavLst>
                                    </p:anim>
                                    <p:anim calcmode="lin" valueType="num">
                                      <p:cBhvr>
                                        <p:cTn id="13" dur="500" fill="hold"/>
                                        <p:tgtEl>
                                          <p:spTgt spid="19484"/>
                                        </p:tgtEl>
                                        <p:attrNameLst>
                                          <p:attrName>ppt_h</p:attrName>
                                        </p:attrNameLst>
                                      </p:cBhvr>
                                      <p:tavLst>
                                        <p:tav tm="0">
                                          <p:val>
                                            <p:fltVal val="0"/>
                                          </p:val>
                                        </p:tav>
                                        <p:tav tm="100000">
                                          <p:val>
                                            <p:strVal val="#ppt_h"/>
                                          </p:val>
                                        </p:tav>
                                      </p:tavLst>
                                    </p:anim>
                                    <p:animEffect transition="in" filter="fade">
                                      <p:cBhvr>
                                        <p:cTn id="14" dur="500"/>
                                        <p:tgtEl>
                                          <p:spTgt spid="194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492"/>
                                        </p:tgtEl>
                                        <p:attrNameLst>
                                          <p:attrName>style.visibility</p:attrName>
                                        </p:attrNameLst>
                                      </p:cBhvr>
                                      <p:to>
                                        <p:strVal val="visible"/>
                                      </p:to>
                                    </p:set>
                                    <p:animEffect transition="in" filter="wipe(down)">
                                      <p:cBhvr>
                                        <p:cTn id="19" dur="500"/>
                                        <p:tgtEl>
                                          <p:spTgt spid="19492"/>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9485"/>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1948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19487"/>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19489"/>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948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9493"/>
                                        </p:tgtEl>
                                        <p:attrNameLst>
                                          <p:attrName>style.visibility</p:attrName>
                                        </p:attrNameLst>
                                      </p:cBhvr>
                                      <p:to>
                                        <p:strVal val="visible"/>
                                      </p:to>
                                    </p:set>
                                    <p:animEffect transition="in" filter="wipe(down)">
                                      <p:cBhvr>
                                        <p:cTn id="34" dur="500"/>
                                        <p:tgtEl>
                                          <p:spTgt spid="1949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496"/>
                                        </p:tgtEl>
                                        <p:attrNameLst>
                                          <p:attrName>style.visibility</p:attrName>
                                        </p:attrNameLst>
                                      </p:cBhvr>
                                      <p:to>
                                        <p:strVal val="visible"/>
                                      </p:to>
                                    </p:set>
                                    <p:animEffect transition="in" filter="wipe(down)">
                                      <p:cBhvr>
                                        <p:cTn id="39" dur="500"/>
                                        <p:tgtEl>
                                          <p:spTgt spid="1949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497"/>
                                        </p:tgtEl>
                                        <p:attrNameLst>
                                          <p:attrName>style.visibility</p:attrName>
                                        </p:attrNameLst>
                                      </p:cBhvr>
                                      <p:to>
                                        <p:strVal val="visible"/>
                                      </p:to>
                                    </p:set>
                                    <p:animEffect transition="in" filter="wipe(left)">
                                      <p:cBhvr>
                                        <p:cTn id="44" dur="500"/>
                                        <p:tgtEl>
                                          <p:spTgt spid="1949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9498"/>
                                        </p:tgtEl>
                                        <p:attrNameLst>
                                          <p:attrName>style.visibility</p:attrName>
                                        </p:attrNameLst>
                                      </p:cBhvr>
                                      <p:to>
                                        <p:strVal val="visible"/>
                                      </p:to>
                                    </p:set>
                                    <p:animEffect transition="in" filter="wipe(down)">
                                      <p:cBhvr>
                                        <p:cTn id="49" dur="500"/>
                                        <p:tgtEl>
                                          <p:spTgt spid="19498"/>
                                        </p:tgtEl>
                                      </p:cBhvr>
                                    </p:animEffect>
                                  </p:childTnLst>
                                </p:cTn>
                              </p:par>
                            </p:childTnLst>
                          </p:cTn>
                        </p:par>
                        <p:par>
                          <p:cTn id="50" fill="hold" nodeType="afterGroup">
                            <p:stCondLst>
                              <p:cond delay="500"/>
                            </p:stCondLst>
                            <p:childTnLst>
                              <p:par>
                                <p:cTn id="51" presetID="1" presetClass="entr" presetSubtype="0" fill="hold" nodeType="afterEffect">
                                  <p:stCondLst>
                                    <p:cond delay="500"/>
                                  </p:stCondLst>
                                  <p:childTnLst>
                                    <p:set>
                                      <p:cBhvr>
                                        <p:cTn id="52" dur="1" fill="hold">
                                          <p:stCondLst>
                                            <p:cond delay="0"/>
                                          </p:stCondLst>
                                        </p:cTn>
                                        <p:tgtEl>
                                          <p:spTgt spid="19504"/>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9506"/>
                                        </p:tgtEl>
                                        <p:attrNameLst>
                                          <p:attrName>style.visibility</p:attrName>
                                        </p:attrNameLst>
                                      </p:cBhvr>
                                      <p:to>
                                        <p:strVal val="visible"/>
                                      </p:to>
                                    </p:set>
                                    <p:anim calcmode="lin" valueType="num">
                                      <p:cBhvr>
                                        <p:cTn id="57" dur="500" fill="hold"/>
                                        <p:tgtEl>
                                          <p:spTgt spid="19506"/>
                                        </p:tgtEl>
                                        <p:attrNameLst>
                                          <p:attrName>ppt_w</p:attrName>
                                        </p:attrNameLst>
                                      </p:cBhvr>
                                      <p:tavLst>
                                        <p:tav tm="0">
                                          <p:val>
                                            <p:fltVal val="0"/>
                                          </p:val>
                                        </p:tav>
                                        <p:tav tm="100000">
                                          <p:val>
                                            <p:strVal val="#ppt_w"/>
                                          </p:val>
                                        </p:tav>
                                      </p:tavLst>
                                    </p:anim>
                                    <p:anim calcmode="lin" valueType="num">
                                      <p:cBhvr>
                                        <p:cTn id="58" dur="500" fill="hold"/>
                                        <p:tgtEl>
                                          <p:spTgt spid="19506"/>
                                        </p:tgtEl>
                                        <p:attrNameLst>
                                          <p:attrName>ppt_h</p:attrName>
                                        </p:attrNameLst>
                                      </p:cBhvr>
                                      <p:tavLst>
                                        <p:tav tm="0">
                                          <p:val>
                                            <p:fltVal val="0"/>
                                          </p:val>
                                        </p:tav>
                                        <p:tav tm="100000">
                                          <p:val>
                                            <p:strVal val="#ppt_h"/>
                                          </p:val>
                                        </p:tav>
                                      </p:tavLst>
                                    </p:anim>
                                    <p:animEffect transition="in" filter="fade">
                                      <p:cBhvr>
                                        <p:cTn id="59" dur="500"/>
                                        <p:tgtEl>
                                          <p:spTgt spid="19506"/>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19507"/>
                                        </p:tgtEl>
                                        <p:attrNameLst>
                                          <p:attrName>style.visibility</p:attrName>
                                        </p:attrNameLst>
                                      </p:cBhvr>
                                      <p:to>
                                        <p:strVal val="visible"/>
                                      </p:to>
                                    </p:set>
                                  </p:childTnLst>
                                </p:cTn>
                              </p:par>
                            </p:childTnLst>
                          </p:cTn>
                        </p:par>
                        <p:par>
                          <p:cTn id="62" fill="hold" nodeType="afterGroup">
                            <p:stCondLst>
                              <p:cond delay="500"/>
                            </p:stCondLst>
                            <p:childTnLst>
                              <p:par>
                                <p:cTn id="63" presetID="1" presetClass="entr" presetSubtype="0" fill="hold" grpId="0" nodeType="afterEffect">
                                  <p:stCondLst>
                                    <p:cond delay="1000"/>
                                  </p:stCondLst>
                                  <p:childTnLst>
                                    <p:set>
                                      <p:cBhvr>
                                        <p:cTn id="64" dur="1" fill="hold">
                                          <p:stCondLst>
                                            <p:cond delay="0"/>
                                          </p:stCondLst>
                                        </p:cTn>
                                        <p:tgtEl>
                                          <p:spTgt spid="19508"/>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19515"/>
                                        </p:tgtEl>
                                        <p:attrNameLst>
                                          <p:attrName>style.visibility</p:attrName>
                                        </p:attrNameLst>
                                      </p:cBhvr>
                                      <p:to>
                                        <p:strVal val="visible"/>
                                      </p:to>
                                    </p:set>
                                    <p:animEffect transition="in" filter="wipe(right)">
                                      <p:cBhvr>
                                        <p:cTn id="69" dur="500"/>
                                        <p:tgtEl>
                                          <p:spTgt spid="1951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9516"/>
                                        </p:tgtEl>
                                        <p:attrNameLst>
                                          <p:attrName>style.visibility</p:attrName>
                                        </p:attrNameLst>
                                      </p:cBhvr>
                                      <p:to>
                                        <p:strVal val="visible"/>
                                      </p:to>
                                    </p:set>
                                    <p:animEffect transition="in" filter="wipe(down)">
                                      <p:cBhvr>
                                        <p:cTn id="74" dur="500"/>
                                        <p:tgtEl>
                                          <p:spTgt spid="19516"/>
                                        </p:tgtEl>
                                      </p:cBhvr>
                                    </p:animEffect>
                                  </p:childTnLst>
                                </p:cTn>
                              </p:par>
                            </p:childTnLst>
                          </p:cTn>
                        </p:par>
                        <p:par>
                          <p:cTn id="75" fill="hold" nodeType="afterGroup">
                            <p:stCondLst>
                              <p:cond delay="500"/>
                            </p:stCondLst>
                            <p:childTnLst>
                              <p:par>
                                <p:cTn id="76" presetID="1" presetClass="entr" presetSubtype="0" fill="hold" grpId="0" nodeType="afterEffect">
                                  <p:stCondLst>
                                    <p:cond delay="1000"/>
                                  </p:stCondLst>
                                  <p:childTnLst>
                                    <p:set>
                                      <p:cBhvr>
                                        <p:cTn id="77" dur="1" fill="hold">
                                          <p:stCondLst>
                                            <p:cond delay="0"/>
                                          </p:stCondLst>
                                        </p:cTn>
                                        <p:tgtEl>
                                          <p:spTgt spid="19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2" grpId="0" animBg="1"/>
      <p:bldP spid="19484" grpId="0" animBg="1"/>
      <p:bldP spid="19485" grpId="0" animBg="1"/>
      <p:bldP spid="19486" grpId="0"/>
      <p:bldP spid="19487" grpId="0"/>
      <p:bldP spid="19488" grpId="0"/>
      <p:bldP spid="19489" grpId="0"/>
      <p:bldP spid="19492" grpId="0" animBg="1"/>
      <p:bldP spid="19493" grpId="0" animBg="1"/>
      <p:bldP spid="19496" grpId="0" animBg="1"/>
      <p:bldP spid="19497" grpId="0" animBg="1"/>
      <p:bldP spid="19498" grpId="0" animBg="1"/>
      <p:bldP spid="19506" grpId="0" animBg="1"/>
      <p:bldP spid="19507" grpId="0"/>
      <p:bldP spid="19508" grpId="0" animBg="1"/>
      <p:bldP spid="19515" grpId="0" animBg="1"/>
      <p:bldP spid="19516" grpId="0" animBg="1"/>
      <p:bldP spid="19517" grpId="0"/>
    </p:bld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906</TotalTime>
  <Words>1148</Words>
  <Application>Microsoft Office PowerPoint</Application>
  <PresentationFormat>Экран (4:3)</PresentationFormat>
  <Paragraphs>116</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Горизонт</vt:lpstr>
      <vt:lpstr>ИЗМЕРЕНИЕ ВРЕМЕНИ</vt:lpstr>
      <vt:lpstr>Приборы для измерения времени</vt:lpstr>
      <vt:lpstr>Приборы для измерения времени</vt:lpstr>
      <vt:lpstr>Приборы для измерения времени</vt:lpstr>
      <vt:lpstr>Приборы для измерения времени</vt:lpstr>
      <vt:lpstr>Задача №244</vt:lpstr>
      <vt:lpstr>Презентация PowerPoint</vt:lpstr>
      <vt:lpstr>Приборы для измерения времени</vt:lpstr>
      <vt:lpstr>Презентация PowerPoint</vt:lpstr>
      <vt:lpstr>Презентация PowerPoint</vt:lpstr>
      <vt:lpstr>Звездное время</vt:lpstr>
      <vt:lpstr>Задача №5.24</vt:lpstr>
      <vt:lpstr>Солнечное время</vt:lpstr>
      <vt:lpstr>Презентация PowerPoint</vt:lpstr>
      <vt:lpstr>Задача №05.9.1</vt:lpstr>
      <vt:lpstr>Солнечное время</vt:lpstr>
      <vt:lpstr>Солнечное время</vt:lpstr>
      <vt:lpstr>вопрос</vt:lpstr>
      <vt:lpstr>Задача №5.9</vt:lpstr>
      <vt:lpstr>Солнечное время</vt:lpstr>
      <vt:lpstr>Задача №251</vt:lpstr>
      <vt:lpstr>Задача №253</vt:lpstr>
      <vt:lpstr>Уравнение времени</vt:lpstr>
      <vt:lpstr>Уравнение времени</vt:lpstr>
      <vt:lpstr>задача</vt:lpstr>
      <vt:lpstr>Солнечное время</vt:lpstr>
      <vt:lpstr>Задача (№259)</vt:lpstr>
      <vt:lpstr>Год</vt:lpstr>
      <vt:lpstr>Задача (№307)</vt:lpstr>
      <vt:lpstr>ГОД</vt:lpstr>
      <vt:lpstr>Задача (№308)</vt:lpstr>
      <vt:lpstr>ГОД</vt:lpstr>
      <vt:lpstr>ГОД</vt:lpstr>
      <vt:lpstr>Задача (№316)</vt:lpstr>
      <vt:lpstr>Задача (№5.17)</vt:lpstr>
      <vt:lpstr>ВСЕ!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СОЗВЕЗДИЯ</dc:title>
  <dc:creator>Lenovo</dc:creator>
  <cp:lastModifiedBy>Lenovo</cp:lastModifiedBy>
  <cp:revision>76</cp:revision>
  <dcterms:created xsi:type="dcterms:W3CDTF">2013-12-10T06:19:08Z</dcterms:created>
  <dcterms:modified xsi:type="dcterms:W3CDTF">2015-01-03T10:57:55Z</dcterms:modified>
</cp:coreProperties>
</file>